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450" r:id="rId3"/>
    <p:sldId id="410" r:id="rId4"/>
    <p:sldId id="451" r:id="rId5"/>
    <p:sldId id="412" r:id="rId6"/>
    <p:sldId id="452" r:id="rId7"/>
    <p:sldId id="478" r:id="rId8"/>
    <p:sldId id="479" r:id="rId9"/>
    <p:sldId id="453" r:id="rId10"/>
    <p:sldId id="274" r:id="rId11"/>
    <p:sldId id="454" r:id="rId12"/>
    <p:sldId id="455" r:id="rId13"/>
    <p:sldId id="353" r:id="rId14"/>
    <p:sldId id="456" r:id="rId15"/>
    <p:sldId id="480" r:id="rId16"/>
    <p:sldId id="312" r:id="rId17"/>
    <p:sldId id="533" r:id="rId18"/>
    <p:sldId id="522" r:id="rId19"/>
    <p:sldId id="521" r:id="rId20"/>
    <p:sldId id="523" r:id="rId21"/>
    <p:sldId id="524" r:id="rId22"/>
    <p:sldId id="525" r:id="rId23"/>
    <p:sldId id="526" r:id="rId24"/>
    <p:sldId id="431" r:id="rId25"/>
    <p:sldId id="483" r:id="rId26"/>
    <p:sldId id="481" r:id="rId27"/>
    <p:sldId id="534" r:id="rId28"/>
    <p:sldId id="510" r:id="rId29"/>
    <p:sldId id="511" r:id="rId30"/>
    <p:sldId id="512" r:id="rId31"/>
    <p:sldId id="513" r:id="rId32"/>
    <p:sldId id="514" r:id="rId33"/>
    <p:sldId id="527" r:id="rId34"/>
    <p:sldId id="528" r:id="rId35"/>
    <p:sldId id="529" r:id="rId36"/>
    <p:sldId id="530" r:id="rId37"/>
    <p:sldId id="531" r:id="rId38"/>
    <p:sldId id="532" r:id="rId39"/>
    <p:sldId id="419" r:id="rId40"/>
    <p:sldId id="535" r:id="rId41"/>
    <p:sldId id="421" r:id="rId42"/>
    <p:sldId id="422" r:id="rId43"/>
    <p:sldId id="423" r:id="rId44"/>
    <p:sldId id="424" r:id="rId45"/>
    <p:sldId id="426" r:id="rId46"/>
    <p:sldId id="536" r:id="rId47"/>
    <p:sldId id="496" r:id="rId48"/>
    <p:sldId id="440" r:id="rId49"/>
    <p:sldId id="515" r:id="rId50"/>
    <p:sldId id="516" r:id="rId51"/>
    <p:sldId id="517" r:id="rId52"/>
    <p:sldId id="518" r:id="rId53"/>
    <p:sldId id="519" r:id="rId54"/>
    <p:sldId id="520" r:id="rId55"/>
    <p:sldId id="497" r:id="rId56"/>
    <p:sldId id="498" r:id="rId57"/>
    <p:sldId id="434" r:id="rId58"/>
    <p:sldId id="435" r:id="rId59"/>
    <p:sldId id="439" r:id="rId60"/>
    <p:sldId id="401" r:id="rId61"/>
    <p:sldId id="441" r:id="rId62"/>
    <p:sldId id="446" r:id="rId63"/>
    <p:sldId id="447" r:id="rId64"/>
    <p:sldId id="448" r:id="rId65"/>
    <p:sldId id="449" r:id="rId66"/>
    <p:sldId id="375" r:id="rId67"/>
    <p:sldId id="458" r:id="rId68"/>
    <p:sldId id="459" r:id="rId69"/>
    <p:sldId id="460" r:id="rId70"/>
    <p:sldId id="461" r:id="rId71"/>
    <p:sldId id="462" r:id="rId72"/>
    <p:sldId id="463" r:id="rId73"/>
    <p:sldId id="464" r:id="rId74"/>
    <p:sldId id="465" r:id="rId75"/>
    <p:sldId id="466" r:id="rId76"/>
    <p:sldId id="467" r:id="rId77"/>
    <p:sldId id="468" r:id="rId78"/>
    <p:sldId id="469" r:id="rId79"/>
    <p:sldId id="470" r:id="rId80"/>
    <p:sldId id="471" r:id="rId81"/>
    <p:sldId id="472" r:id="rId82"/>
    <p:sldId id="473" r:id="rId83"/>
    <p:sldId id="474" r:id="rId84"/>
    <p:sldId id="475" r:id="rId85"/>
    <p:sldId id="476" r:id="rId86"/>
    <p:sldId id="457" r:id="rId87"/>
    <p:sldId id="484" r:id="rId88"/>
    <p:sldId id="485" r:id="rId89"/>
    <p:sldId id="488" r:id="rId90"/>
    <p:sldId id="332" r:id="rId91"/>
  </p:sldIdLst>
  <p:sldSz cx="12801600" cy="9601200" type="A3"/>
  <p:notesSz cx="6858000" cy="9144000"/>
  <p:defaultTextStyle>
    <a:defPPr>
      <a:defRPr lang="en-US"/>
    </a:defPPr>
    <a:lvl1pPr marL="0" algn="l" defTabSz="1280006" rtl="0" eaLnBrk="1" latinLnBrk="0" hangingPunct="1">
      <a:defRPr sz="2500" kern="1200">
        <a:solidFill>
          <a:schemeClr val="tx1"/>
        </a:solidFill>
        <a:latin typeface="+mn-lt"/>
        <a:ea typeface="+mn-ea"/>
        <a:cs typeface="+mn-cs"/>
      </a:defRPr>
    </a:lvl1pPr>
    <a:lvl2pPr marL="640003" algn="l" defTabSz="1280006" rtl="0" eaLnBrk="1" latinLnBrk="0" hangingPunct="1">
      <a:defRPr sz="2500" kern="1200">
        <a:solidFill>
          <a:schemeClr val="tx1"/>
        </a:solidFill>
        <a:latin typeface="+mn-lt"/>
        <a:ea typeface="+mn-ea"/>
        <a:cs typeface="+mn-cs"/>
      </a:defRPr>
    </a:lvl2pPr>
    <a:lvl3pPr marL="1280006" algn="l" defTabSz="1280006" rtl="0" eaLnBrk="1" latinLnBrk="0" hangingPunct="1">
      <a:defRPr sz="2500" kern="1200">
        <a:solidFill>
          <a:schemeClr val="tx1"/>
        </a:solidFill>
        <a:latin typeface="+mn-lt"/>
        <a:ea typeface="+mn-ea"/>
        <a:cs typeface="+mn-cs"/>
      </a:defRPr>
    </a:lvl3pPr>
    <a:lvl4pPr marL="1920009" algn="l" defTabSz="1280006" rtl="0" eaLnBrk="1" latinLnBrk="0" hangingPunct="1">
      <a:defRPr sz="2500" kern="1200">
        <a:solidFill>
          <a:schemeClr val="tx1"/>
        </a:solidFill>
        <a:latin typeface="+mn-lt"/>
        <a:ea typeface="+mn-ea"/>
        <a:cs typeface="+mn-cs"/>
      </a:defRPr>
    </a:lvl4pPr>
    <a:lvl5pPr marL="2560013" algn="l" defTabSz="1280006" rtl="0" eaLnBrk="1" latinLnBrk="0" hangingPunct="1">
      <a:defRPr sz="2500" kern="1200">
        <a:solidFill>
          <a:schemeClr val="tx1"/>
        </a:solidFill>
        <a:latin typeface="+mn-lt"/>
        <a:ea typeface="+mn-ea"/>
        <a:cs typeface="+mn-cs"/>
      </a:defRPr>
    </a:lvl5pPr>
    <a:lvl6pPr marL="3200016" algn="l" defTabSz="1280006" rtl="0" eaLnBrk="1" latinLnBrk="0" hangingPunct="1">
      <a:defRPr sz="2500" kern="1200">
        <a:solidFill>
          <a:schemeClr val="tx1"/>
        </a:solidFill>
        <a:latin typeface="+mn-lt"/>
        <a:ea typeface="+mn-ea"/>
        <a:cs typeface="+mn-cs"/>
      </a:defRPr>
    </a:lvl6pPr>
    <a:lvl7pPr marL="3840019" algn="l" defTabSz="1280006" rtl="0" eaLnBrk="1" latinLnBrk="0" hangingPunct="1">
      <a:defRPr sz="2500" kern="1200">
        <a:solidFill>
          <a:schemeClr val="tx1"/>
        </a:solidFill>
        <a:latin typeface="+mn-lt"/>
        <a:ea typeface="+mn-ea"/>
        <a:cs typeface="+mn-cs"/>
      </a:defRPr>
    </a:lvl7pPr>
    <a:lvl8pPr marL="4480022" algn="l" defTabSz="1280006" rtl="0" eaLnBrk="1" latinLnBrk="0" hangingPunct="1">
      <a:defRPr sz="2500" kern="1200">
        <a:solidFill>
          <a:schemeClr val="tx1"/>
        </a:solidFill>
        <a:latin typeface="+mn-lt"/>
        <a:ea typeface="+mn-ea"/>
        <a:cs typeface="+mn-cs"/>
      </a:defRPr>
    </a:lvl8pPr>
    <a:lvl9pPr marL="5120025" algn="l" defTabSz="1280006" rtl="0" eaLnBrk="1" latinLnBrk="0" hangingPunct="1">
      <a:defRPr sz="2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A846"/>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24" autoAdjust="0"/>
  </p:normalViewPr>
  <p:slideViewPr>
    <p:cSldViewPr>
      <p:cViewPr varScale="1">
        <p:scale>
          <a:sx n="46" d="100"/>
          <a:sy n="46" d="100"/>
        </p:scale>
        <p:origin x="-1446" y="-114"/>
      </p:cViewPr>
      <p:guideLst>
        <p:guide orient="horz" pos="3024"/>
        <p:guide pos="4032"/>
      </p:guideLst>
    </p:cSldViewPr>
  </p:slideViewPr>
  <p:notesTextViewPr>
    <p:cViewPr>
      <p:scale>
        <a:sx n="100" d="100"/>
        <a:sy n="100" d="100"/>
      </p:scale>
      <p:origin x="0" y="0"/>
    </p:cViewPr>
  </p:notesTextViewPr>
  <p:sorterViewPr>
    <p:cViewPr>
      <p:scale>
        <a:sx n="66" d="100"/>
        <a:sy n="66" d="100"/>
      </p:scale>
      <p:origin x="0" y="2892"/>
    </p:cViewPr>
  </p:sorterViewPr>
  <p:gridSpacing cx="77716063" cy="7771606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3BB53C-3F0B-4EFB-BC49-510F5995710B}" type="datetimeFigureOut">
              <a:rPr lang="en-US" smtClean="0"/>
              <a:pPr/>
              <a:t>19-Aug-19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B56D8-B696-4BBF-B4F3-04CD6714827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290" rtl="0" eaLnBrk="1" latinLnBrk="0" hangingPunct="1">
      <a:defRPr sz="1300" kern="1200">
        <a:solidFill>
          <a:schemeClr val="tx1"/>
        </a:solidFill>
        <a:latin typeface="+mn-lt"/>
        <a:ea typeface="+mn-ea"/>
        <a:cs typeface="+mn-cs"/>
      </a:defRPr>
    </a:lvl1pPr>
    <a:lvl2pPr marL="457145" algn="l" defTabSz="914290" rtl="0" eaLnBrk="1" latinLnBrk="0" hangingPunct="1">
      <a:defRPr sz="1300" kern="1200">
        <a:solidFill>
          <a:schemeClr val="tx1"/>
        </a:solidFill>
        <a:latin typeface="+mn-lt"/>
        <a:ea typeface="+mn-ea"/>
        <a:cs typeface="+mn-cs"/>
      </a:defRPr>
    </a:lvl2pPr>
    <a:lvl3pPr marL="914290" algn="l" defTabSz="914290" rtl="0" eaLnBrk="1" latinLnBrk="0" hangingPunct="1">
      <a:defRPr sz="1300" kern="1200">
        <a:solidFill>
          <a:schemeClr val="tx1"/>
        </a:solidFill>
        <a:latin typeface="+mn-lt"/>
        <a:ea typeface="+mn-ea"/>
        <a:cs typeface="+mn-cs"/>
      </a:defRPr>
    </a:lvl3pPr>
    <a:lvl4pPr marL="1371436" algn="l" defTabSz="914290" rtl="0" eaLnBrk="1" latinLnBrk="0" hangingPunct="1">
      <a:defRPr sz="1300" kern="1200">
        <a:solidFill>
          <a:schemeClr val="tx1"/>
        </a:solidFill>
        <a:latin typeface="+mn-lt"/>
        <a:ea typeface="+mn-ea"/>
        <a:cs typeface="+mn-cs"/>
      </a:defRPr>
    </a:lvl4pPr>
    <a:lvl5pPr marL="1828581" algn="l" defTabSz="914290" rtl="0" eaLnBrk="1" latinLnBrk="0" hangingPunct="1">
      <a:defRPr sz="1300" kern="1200">
        <a:solidFill>
          <a:schemeClr val="tx1"/>
        </a:solidFill>
        <a:latin typeface="+mn-lt"/>
        <a:ea typeface="+mn-ea"/>
        <a:cs typeface="+mn-cs"/>
      </a:defRPr>
    </a:lvl5pPr>
    <a:lvl6pPr marL="2285725" algn="l" defTabSz="914290" rtl="0" eaLnBrk="1" latinLnBrk="0" hangingPunct="1">
      <a:defRPr sz="1300" kern="1200">
        <a:solidFill>
          <a:schemeClr val="tx1"/>
        </a:solidFill>
        <a:latin typeface="+mn-lt"/>
        <a:ea typeface="+mn-ea"/>
        <a:cs typeface="+mn-cs"/>
      </a:defRPr>
    </a:lvl6pPr>
    <a:lvl7pPr marL="2742870" algn="l" defTabSz="914290" rtl="0" eaLnBrk="1" latinLnBrk="0" hangingPunct="1">
      <a:defRPr sz="1300" kern="1200">
        <a:solidFill>
          <a:schemeClr val="tx1"/>
        </a:solidFill>
        <a:latin typeface="+mn-lt"/>
        <a:ea typeface="+mn-ea"/>
        <a:cs typeface="+mn-cs"/>
      </a:defRPr>
    </a:lvl7pPr>
    <a:lvl8pPr marL="3200016" algn="l" defTabSz="914290" rtl="0" eaLnBrk="1" latinLnBrk="0" hangingPunct="1">
      <a:defRPr sz="1300" kern="1200">
        <a:solidFill>
          <a:schemeClr val="tx1"/>
        </a:solidFill>
        <a:latin typeface="+mn-lt"/>
        <a:ea typeface="+mn-ea"/>
        <a:cs typeface="+mn-cs"/>
      </a:defRPr>
    </a:lvl8pPr>
    <a:lvl9pPr marL="3657161" algn="l" defTabSz="91429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5B56D8-B696-4BBF-B4F3-04CD67148279}"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597"/>
            <a:ext cx="10881360" cy="2058035"/>
          </a:xfrm>
        </p:spPr>
        <p:txBody>
          <a:bodyPr/>
          <a:lstStyle/>
          <a:p>
            <a:r>
              <a:rPr lang="en-US" smtClean="0"/>
              <a:t>Click to edit Master title style</a:t>
            </a:r>
            <a:endParaRPr lang="en-US"/>
          </a:p>
        </p:txBody>
      </p:sp>
      <p:sp>
        <p:nvSpPr>
          <p:cNvPr id="3" name="Subtitle 2"/>
          <p:cNvSpPr>
            <a:spLocks noGrp="1"/>
          </p:cNvSpPr>
          <p:nvPr>
            <p:ph type="subTitle" idx="1"/>
          </p:nvPr>
        </p:nvSpPr>
        <p:spPr>
          <a:xfrm>
            <a:off x="1920240" y="5440680"/>
            <a:ext cx="8961120" cy="2453640"/>
          </a:xfrm>
        </p:spPr>
        <p:txBody>
          <a:bodyPr/>
          <a:lstStyle>
            <a:lvl1pPr marL="0" indent="0" algn="ctr">
              <a:buNone/>
              <a:defRPr>
                <a:solidFill>
                  <a:schemeClr val="tx1">
                    <a:tint val="75000"/>
                  </a:schemeClr>
                </a:solidFill>
              </a:defRPr>
            </a:lvl1pPr>
            <a:lvl2pPr marL="640003" indent="0" algn="ctr">
              <a:buNone/>
              <a:defRPr>
                <a:solidFill>
                  <a:schemeClr val="tx1">
                    <a:tint val="75000"/>
                  </a:schemeClr>
                </a:solidFill>
              </a:defRPr>
            </a:lvl2pPr>
            <a:lvl3pPr marL="1280006" indent="0" algn="ctr">
              <a:buNone/>
              <a:defRPr>
                <a:solidFill>
                  <a:schemeClr val="tx1">
                    <a:tint val="75000"/>
                  </a:schemeClr>
                </a:solidFill>
              </a:defRPr>
            </a:lvl3pPr>
            <a:lvl4pPr marL="1920009" indent="0" algn="ctr">
              <a:buNone/>
              <a:defRPr>
                <a:solidFill>
                  <a:schemeClr val="tx1">
                    <a:tint val="75000"/>
                  </a:schemeClr>
                </a:solidFill>
              </a:defRPr>
            </a:lvl4pPr>
            <a:lvl5pPr marL="2560013" indent="0" algn="ctr">
              <a:buNone/>
              <a:defRPr>
                <a:solidFill>
                  <a:schemeClr val="tx1">
                    <a:tint val="75000"/>
                  </a:schemeClr>
                </a:solidFill>
              </a:defRPr>
            </a:lvl5pPr>
            <a:lvl6pPr marL="3200016" indent="0" algn="ctr">
              <a:buNone/>
              <a:defRPr>
                <a:solidFill>
                  <a:schemeClr val="tx1">
                    <a:tint val="75000"/>
                  </a:schemeClr>
                </a:solidFill>
              </a:defRPr>
            </a:lvl6pPr>
            <a:lvl7pPr marL="3840019" indent="0" algn="ctr">
              <a:buNone/>
              <a:defRPr>
                <a:solidFill>
                  <a:schemeClr val="tx1">
                    <a:tint val="75000"/>
                  </a:schemeClr>
                </a:solidFill>
              </a:defRPr>
            </a:lvl7pPr>
            <a:lvl8pPr marL="4480022" indent="0" algn="ctr">
              <a:buNone/>
              <a:defRPr>
                <a:solidFill>
                  <a:schemeClr val="tx1">
                    <a:tint val="75000"/>
                  </a:schemeClr>
                </a:solidFill>
              </a:defRPr>
            </a:lvl8pPr>
            <a:lvl9pPr marL="51200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5" name="Footer Placeholder 4"/>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6" name="Slide Number Placeholder 5"/>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5" name="Footer Placeholder 4"/>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6" name="Slide Number Placeholder 5"/>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81160" y="384495"/>
            <a:ext cx="2880360" cy="8192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40080" y="384495"/>
            <a:ext cx="8427720" cy="8192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5" name="Footer Placeholder 4"/>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6" name="Slide Number Placeholder 5"/>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7" name="Rectangle 6"/>
          <p:cNvSpPr/>
          <p:nvPr userDrawn="1"/>
        </p:nvSpPr>
        <p:spPr>
          <a:xfrm>
            <a:off x="152400" y="9211068"/>
            <a:ext cx="6400800" cy="329307"/>
          </a:xfrm>
          <a:prstGeom prst="rect">
            <a:avLst/>
          </a:prstGeom>
        </p:spPr>
        <p:txBody>
          <a:bodyPr lIns="128001" tIns="64001" rIns="128001" bIns="64001">
            <a:spAutoFit/>
          </a:bodyPr>
          <a:lstStyle/>
          <a:p>
            <a:r>
              <a:rPr lang="en-US" sz="1300" dirty="0" smtClean="0">
                <a:latin typeface="Arial" pitchFamily="34" charset="0"/>
                <a:cs typeface="Arial" pitchFamily="34" charset="0"/>
              </a:rPr>
              <a:t>Rural Sports Complex </a:t>
            </a:r>
            <a:r>
              <a:rPr lang="en-US" sz="1300" baseline="0" dirty="0" smtClean="0">
                <a:latin typeface="Arial" pitchFamily="34" charset="0"/>
                <a:cs typeface="Arial" pitchFamily="34" charset="0"/>
              </a:rPr>
              <a:t> </a:t>
            </a:r>
            <a:r>
              <a:rPr lang="en-US" sz="1300" dirty="0" smtClean="0">
                <a:latin typeface="Arial" pitchFamily="34" charset="0"/>
                <a:cs typeface="Arial" pitchFamily="34" charset="0"/>
              </a:rPr>
              <a:t>at Khadipada, Amboli</a:t>
            </a:r>
          </a:p>
        </p:txBody>
      </p:sp>
      <p:sp>
        <p:nvSpPr>
          <p:cNvPr id="5" name="TextBox 4"/>
          <p:cNvSpPr txBox="1"/>
          <p:nvPr userDrawn="1"/>
        </p:nvSpPr>
        <p:spPr>
          <a:xfrm>
            <a:off x="10370444" y="9261704"/>
            <a:ext cx="2583557" cy="256638"/>
          </a:xfrm>
          <a:prstGeom prst="rect">
            <a:avLst/>
          </a:prstGeom>
          <a:noFill/>
        </p:spPr>
        <p:txBody>
          <a:bodyPr wrap="square" lIns="56038" tIns="28018" rIns="56038" bIns="28018" rtlCol="0">
            <a:spAutoFit/>
          </a:bodyPr>
          <a:lstStyle/>
          <a:p>
            <a:r>
              <a:rPr lang="en-US" sz="1300" b="0" dirty="0" smtClean="0">
                <a:latin typeface="Arial" pitchFamily="34" charset="0"/>
                <a:cs typeface="Arial" pitchFamily="34" charset="0"/>
              </a:rPr>
              <a:t>Mamta Shah &amp;</a:t>
            </a:r>
            <a:r>
              <a:rPr lang="en-US" sz="1300" b="0" baseline="0" dirty="0" smtClean="0">
                <a:latin typeface="Arial" pitchFamily="34" charset="0"/>
                <a:cs typeface="Arial" pitchFamily="34" charset="0"/>
              </a:rPr>
              <a:t> </a:t>
            </a:r>
            <a:r>
              <a:rPr lang="en-US" sz="1300" b="0" dirty="0" smtClean="0">
                <a:latin typeface="Arial" pitchFamily="34" charset="0"/>
                <a:cs typeface="Arial" pitchFamily="34" charset="0"/>
              </a:rPr>
              <a:t>Associates</a:t>
            </a:r>
            <a:endParaRPr lang="en-US" sz="1300" b="0" dirty="0">
              <a:latin typeface="Arial" pitchFamily="34" charset="0"/>
              <a:cs typeface="Arial" pitchFamily="34" charset="0"/>
            </a:endParaRPr>
          </a:p>
        </p:txBody>
      </p:sp>
      <p:pic>
        <p:nvPicPr>
          <p:cNvPr id="6" name="Picture 3" descr="Z:\P\PRATIK_SHAH_RES_ARC_BAR_MSA1501\1501_PRO_SHC\Logo\Logo_MSA.jpg"/>
          <p:cNvPicPr>
            <a:picLocks noChangeAspect="1" noChangeArrowheads="1"/>
          </p:cNvPicPr>
          <p:nvPr userDrawn="1"/>
        </p:nvPicPr>
        <p:blipFill>
          <a:blip r:embed="rId2" cstate="screen"/>
          <a:srcRect/>
          <a:stretch>
            <a:fillRect/>
          </a:stretch>
        </p:blipFill>
        <p:spPr bwMode="auto">
          <a:xfrm>
            <a:off x="12373228" y="9144002"/>
            <a:ext cx="305999" cy="305999"/>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5" name="Footer Placeholder 4"/>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6" name="Slide Number Placeholder 5"/>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8" y="6169662"/>
            <a:ext cx="10881360" cy="1906905"/>
          </a:xfrm>
        </p:spPr>
        <p:txBody>
          <a:bodyPr anchor="t"/>
          <a:lstStyle>
            <a:lvl1pPr algn="l">
              <a:defRPr sz="5600" b="1" cap="all"/>
            </a:lvl1pPr>
          </a:lstStyle>
          <a:p>
            <a:r>
              <a:rPr lang="en-US" smtClean="0"/>
              <a:t>Click to edit Master title style</a:t>
            </a:r>
            <a:endParaRPr lang="en-US"/>
          </a:p>
        </p:txBody>
      </p:sp>
      <p:sp>
        <p:nvSpPr>
          <p:cNvPr id="3" name="Text Placeholder 2"/>
          <p:cNvSpPr>
            <a:spLocks noGrp="1"/>
          </p:cNvSpPr>
          <p:nvPr>
            <p:ph type="body" idx="1"/>
          </p:nvPr>
        </p:nvSpPr>
        <p:spPr>
          <a:xfrm>
            <a:off x="1011238" y="4069400"/>
            <a:ext cx="10881360" cy="2100262"/>
          </a:xfrm>
        </p:spPr>
        <p:txBody>
          <a:bodyPr anchor="b"/>
          <a:lstStyle>
            <a:lvl1pPr marL="0" indent="0">
              <a:buNone/>
              <a:defRPr sz="2800">
                <a:solidFill>
                  <a:schemeClr val="tx1">
                    <a:tint val="75000"/>
                  </a:schemeClr>
                </a:solidFill>
              </a:defRPr>
            </a:lvl1pPr>
            <a:lvl2pPr marL="640003" indent="0">
              <a:buNone/>
              <a:defRPr sz="2500">
                <a:solidFill>
                  <a:schemeClr val="tx1">
                    <a:tint val="75000"/>
                  </a:schemeClr>
                </a:solidFill>
              </a:defRPr>
            </a:lvl2pPr>
            <a:lvl3pPr marL="1280006" indent="0">
              <a:buNone/>
              <a:defRPr sz="2200">
                <a:solidFill>
                  <a:schemeClr val="tx1">
                    <a:tint val="75000"/>
                  </a:schemeClr>
                </a:solidFill>
              </a:defRPr>
            </a:lvl3pPr>
            <a:lvl4pPr marL="1920009" indent="0">
              <a:buNone/>
              <a:defRPr sz="2000">
                <a:solidFill>
                  <a:schemeClr val="tx1">
                    <a:tint val="75000"/>
                  </a:schemeClr>
                </a:solidFill>
              </a:defRPr>
            </a:lvl4pPr>
            <a:lvl5pPr marL="2560013" indent="0">
              <a:buNone/>
              <a:defRPr sz="2000">
                <a:solidFill>
                  <a:schemeClr val="tx1">
                    <a:tint val="75000"/>
                  </a:schemeClr>
                </a:solidFill>
              </a:defRPr>
            </a:lvl5pPr>
            <a:lvl6pPr marL="3200016" indent="0">
              <a:buNone/>
              <a:defRPr sz="2000">
                <a:solidFill>
                  <a:schemeClr val="tx1">
                    <a:tint val="75000"/>
                  </a:schemeClr>
                </a:solidFill>
              </a:defRPr>
            </a:lvl6pPr>
            <a:lvl7pPr marL="3840019" indent="0">
              <a:buNone/>
              <a:defRPr sz="2000">
                <a:solidFill>
                  <a:schemeClr val="tx1">
                    <a:tint val="75000"/>
                  </a:schemeClr>
                </a:solidFill>
              </a:defRPr>
            </a:lvl7pPr>
            <a:lvl8pPr marL="4480022" indent="0">
              <a:buNone/>
              <a:defRPr sz="2000">
                <a:solidFill>
                  <a:schemeClr val="tx1">
                    <a:tint val="75000"/>
                  </a:schemeClr>
                </a:solidFill>
              </a:defRPr>
            </a:lvl8pPr>
            <a:lvl9pPr marL="5120025"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5" name="Footer Placeholder 4"/>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6" name="Slide Number Placeholder 5"/>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40080" y="2240282"/>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07480" y="2240282"/>
            <a:ext cx="5654040" cy="6336348"/>
          </a:xfrm>
        </p:spPr>
        <p:txBody>
          <a:bodyPr/>
          <a:lstStyle>
            <a:lvl1pPr>
              <a:defRPr sz="3900"/>
            </a:lvl1pPr>
            <a:lvl2pPr>
              <a:defRPr sz="34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6" name="Footer Placeholder 5"/>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7" name="Slide Number Placeholder 6"/>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40080" y="2149158"/>
            <a:ext cx="5656263" cy="895667"/>
          </a:xfrm>
        </p:spPr>
        <p:txBody>
          <a:bodyPr anchor="b"/>
          <a:lstStyle>
            <a:lvl1pPr marL="0" indent="0">
              <a:buNone/>
              <a:defRPr sz="3400" b="1"/>
            </a:lvl1pPr>
            <a:lvl2pPr marL="640003" indent="0">
              <a:buNone/>
              <a:defRPr sz="2800" b="1"/>
            </a:lvl2pPr>
            <a:lvl3pPr marL="1280006" indent="0">
              <a:buNone/>
              <a:defRPr sz="2500" b="1"/>
            </a:lvl3pPr>
            <a:lvl4pPr marL="1920009" indent="0">
              <a:buNone/>
              <a:defRPr sz="2200" b="1"/>
            </a:lvl4pPr>
            <a:lvl5pPr marL="2560013" indent="0">
              <a:buNone/>
              <a:defRPr sz="2200" b="1"/>
            </a:lvl5pPr>
            <a:lvl6pPr marL="3200016" indent="0">
              <a:buNone/>
              <a:defRPr sz="2200" b="1"/>
            </a:lvl6pPr>
            <a:lvl7pPr marL="3840019" indent="0">
              <a:buNone/>
              <a:defRPr sz="2200" b="1"/>
            </a:lvl7pPr>
            <a:lvl8pPr marL="4480022" indent="0">
              <a:buNone/>
              <a:defRPr sz="2200" b="1"/>
            </a:lvl8pPr>
            <a:lvl9pPr marL="5120025" indent="0">
              <a:buNone/>
              <a:defRPr sz="2200" b="1"/>
            </a:lvl9pPr>
          </a:lstStyle>
          <a:p>
            <a:pPr lvl="0"/>
            <a:r>
              <a:rPr lang="en-US" smtClean="0"/>
              <a:t>Click to edit Master text styles</a:t>
            </a:r>
          </a:p>
        </p:txBody>
      </p:sp>
      <p:sp>
        <p:nvSpPr>
          <p:cNvPr id="4" name="Content Placeholder 3"/>
          <p:cNvSpPr>
            <a:spLocks noGrp="1"/>
          </p:cNvSpPr>
          <p:nvPr>
            <p:ph sz="half" idx="2"/>
          </p:nvPr>
        </p:nvSpPr>
        <p:spPr>
          <a:xfrm>
            <a:off x="640080" y="3044825"/>
            <a:ext cx="5656263"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03037" y="2149158"/>
            <a:ext cx="5658485" cy="895667"/>
          </a:xfrm>
        </p:spPr>
        <p:txBody>
          <a:bodyPr anchor="b"/>
          <a:lstStyle>
            <a:lvl1pPr marL="0" indent="0">
              <a:buNone/>
              <a:defRPr sz="3400" b="1"/>
            </a:lvl1pPr>
            <a:lvl2pPr marL="640003" indent="0">
              <a:buNone/>
              <a:defRPr sz="2800" b="1"/>
            </a:lvl2pPr>
            <a:lvl3pPr marL="1280006" indent="0">
              <a:buNone/>
              <a:defRPr sz="2500" b="1"/>
            </a:lvl3pPr>
            <a:lvl4pPr marL="1920009" indent="0">
              <a:buNone/>
              <a:defRPr sz="2200" b="1"/>
            </a:lvl4pPr>
            <a:lvl5pPr marL="2560013" indent="0">
              <a:buNone/>
              <a:defRPr sz="2200" b="1"/>
            </a:lvl5pPr>
            <a:lvl6pPr marL="3200016" indent="0">
              <a:buNone/>
              <a:defRPr sz="2200" b="1"/>
            </a:lvl6pPr>
            <a:lvl7pPr marL="3840019" indent="0">
              <a:buNone/>
              <a:defRPr sz="2200" b="1"/>
            </a:lvl7pPr>
            <a:lvl8pPr marL="4480022" indent="0">
              <a:buNone/>
              <a:defRPr sz="2200" b="1"/>
            </a:lvl8pPr>
            <a:lvl9pPr marL="5120025" indent="0">
              <a:buNone/>
              <a:defRPr sz="2200" b="1"/>
            </a:lvl9pPr>
          </a:lstStyle>
          <a:p>
            <a:pPr lvl="0"/>
            <a:r>
              <a:rPr lang="en-US" smtClean="0"/>
              <a:t>Click to edit Master text styles</a:t>
            </a:r>
          </a:p>
        </p:txBody>
      </p:sp>
      <p:sp>
        <p:nvSpPr>
          <p:cNvPr id="6" name="Content Placeholder 5"/>
          <p:cNvSpPr>
            <a:spLocks noGrp="1"/>
          </p:cNvSpPr>
          <p:nvPr>
            <p:ph sz="quarter" idx="4"/>
          </p:nvPr>
        </p:nvSpPr>
        <p:spPr>
          <a:xfrm>
            <a:off x="6503037" y="3044825"/>
            <a:ext cx="5658485" cy="5531803"/>
          </a:xfrm>
        </p:spPr>
        <p:txBody>
          <a:bodyPr/>
          <a:lstStyle>
            <a:lvl1pPr>
              <a:defRPr sz="34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8" name="Footer Placeholder 7"/>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9" name="Slide Number Placeholder 8"/>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4" name="Footer Placeholder 3"/>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5" name="Slide Number Placeholder 4"/>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3" name="Footer Placeholder 2"/>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4" name="Slide Number Placeholder 3"/>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2" y="382270"/>
            <a:ext cx="4211638" cy="1626870"/>
          </a:xfrm>
        </p:spPr>
        <p:txBody>
          <a:bodyPr anchor="b"/>
          <a:lstStyle>
            <a:lvl1pPr algn="l">
              <a:defRPr sz="2800" b="1"/>
            </a:lvl1pPr>
          </a:lstStyle>
          <a:p>
            <a:r>
              <a:rPr lang="en-US" smtClean="0"/>
              <a:t>Click to edit Master title style</a:t>
            </a:r>
            <a:endParaRPr lang="en-US"/>
          </a:p>
        </p:txBody>
      </p:sp>
      <p:sp>
        <p:nvSpPr>
          <p:cNvPr id="3" name="Content Placeholder 2"/>
          <p:cNvSpPr>
            <a:spLocks noGrp="1"/>
          </p:cNvSpPr>
          <p:nvPr>
            <p:ph idx="1"/>
          </p:nvPr>
        </p:nvSpPr>
        <p:spPr>
          <a:xfrm>
            <a:off x="5005070" y="382272"/>
            <a:ext cx="7156450" cy="8194358"/>
          </a:xfrm>
        </p:spPr>
        <p:txBody>
          <a:bodyPr/>
          <a:lstStyle>
            <a:lvl1pPr>
              <a:defRPr sz="4500"/>
            </a:lvl1pPr>
            <a:lvl2pPr>
              <a:defRPr sz="39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40082" y="2009142"/>
            <a:ext cx="4211638" cy="6567488"/>
          </a:xfrm>
        </p:spPr>
        <p:txBody>
          <a:bodyPr/>
          <a:lstStyle>
            <a:lvl1pPr marL="0" indent="0">
              <a:buNone/>
              <a:defRPr sz="2000"/>
            </a:lvl1pPr>
            <a:lvl2pPr marL="640003" indent="0">
              <a:buNone/>
              <a:defRPr sz="1700"/>
            </a:lvl2pPr>
            <a:lvl3pPr marL="1280006" indent="0">
              <a:buNone/>
              <a:defRPr sz="1400"/>
            </a:lvl3pPr>
            <a:lvl4pPr marL="1920009" indent="0">
              <a:buNone/>
              <a:defRPr sz="1300"/>
            </a:lvl4pPr>
            <a:lvl5pPr marL="2560013" indent="0">
              <a:buNone/>
              <a:defRPr sz="1300"/>
            </a:lvl5pPr>
            <a:lvl6pPr marL="3200016" indent="0">
              <a:buNone/>
              <a:defRPr sz="1300"/>
            </a:lvl6pPr>
            <a:lvl7pPr marL="3840019" indent="0">
              <a:buNone/>
              <a:defRPr sz="1300"/>
            </a:lvl7pPr>
            <a:lvl8pPr marL="4480022" indent="0">
              <a:buNone/>
              <a:defRPr sz="1300"/>
            </a:lvl8pPr>
            <a:lvl9pPr marL="5120025" indent="0">
              <a:buNone/>
              <a:defRPr sz="1300"/>
            </a:lvl9pPr>
          </a:lstStyle>
          <a:p>
            <a:pPr lvl="0"/>
            <a:r>
              <a:rPr lang="en-US" smtClean="0"/>
              <a:t>Click to edit Master text styles</a:t>
            </a:r>
          </a:p>
        </p:txBody>
      </p:sp>
      <p:sp>
        <p:nvSpPr>
          <p:cNvPr id="5" name="Date Placeholder 4"/>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6" name="Footer Placeholder 5"/>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7" name="Slide Number Placeholder 6"/>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3" y="6720840"/>
            <a:ext cx="7680960" cy="793433"/>
          </a:xfrm>
        </p:spPr>
        <p:txBody>
          <a:bodyPr anchor="b"/>
          <a:lstStyle>
            <a:lvl1pPr algn="l">
              <a:defRPr sz="2800" b="1"/>
            </a:lvl1pPr>
          </a:lstStyle>
          <a:p>
            <a:r>
              <a:rPr lang="en-US" smtClean="0"/>
              <a:t>Click to edit Master title style</a:t>
            </a:r>
            <a:endParaRPr lang="en-US"/>
          </a:p>
        </p:txBody>
      </p:sp>
      <p:sp>
        <p:nvSpPr>
          <p:cNvPr id="3" name="Picture Placeholder 2"/>
          <p:cNvSpPr>
            <a:spLocks noGrp="1"/>
          </p:cNvSpPr>
          <p:nvPr>
            <p:ph type="pic" idx="1"/>
          </p:nvPr>
        </p:nvSpPr>
        <p:spPr>
          <a:xfrm>
            <a:off x="2509203" y="857885"/>
            <a:ext cx="7680960" cy="5760720"/>
          </a:xfrm>
        </p:spPr>
        <p:txBody>
          <a:bodyPr/>
          <a:lstStyle>
            <a:lvl1pPr marL="0" indent="0">
              <a:buNone/>
              <a:defRPr sz="4500"/>
            </a:lvl1pPr>
            <a:lvl2pPr marL="640003" indent="0">
              <a:buNone/>
              <a:defRPr sz="3900"/>
            </a:lvl2pPr>
            <a:lvl3pPr marL="1280006" indent="0">
              <a:buNone/>
              <a:defRPr sz="3400"/>
            </a:lvl3pPr>
            <a:lvl4pPr marL="1920009" indent="0">
              <a:buNone/>
              <a:defRPr sz="2800"/>
            </a:lvl4pPr>
            <a:lvl5pPr marL="2560013" indent="0">
              <a:buNone/>
              <a:defRPr sz="2800"/>
            </a:lvl5pPr>
            <a:lvl6pPr marL="3200016" indent="0">
              <a:buNone/>
              <a:defRPr sz="2800"/>
            </a:lvl6pPr>
            <a:lvl7pPr marL="3840019" indent="0">
              <a:buNone/>
              <a:defRPr sz="2800"/>
            </a:lvl7pPr>
            <a:lvl8pPr marL="4480022" indent="0">
              <a:buNone/>
              <a:defRPr sz="2800"/>
            </a:lvl8pPr>
            <a:lvl9pPr marL="5120025" indent="0">
              <a:buNone/>
              <a:defRPr sz="2800"/>
            </a:lvl9pPr>
          </a:lstStyle>
          <a:p>
            <a:endParaRPr lang="en-US"/>
          </a:p>
        </p:txBody>
      </p:sp>
      <p:sp>
        <p:nvSpPr>
          <p:cNvPr id="4" name="Text Placeholder 3"/>
          <p:cNvSpPr>
            <a:spLocks noGrp="1"/>
          </p:cNvSpPr>
          <p:nvPr>
            <p:ph type="body" sz="half" idx="2"/>
          </p:nvPr>
        </p:nvSpPr>
        <p:spPr>
          <a:xfrm>
            <a:off x="2509203" y="7514273"/>
            <a:ext cx="7680960" cy="1126807"/>
          </a:xfrm>
        </p:spPr>
        <p:txBody>
          <a:bodyPr/>
          <a:lstStyle>
            <a:lvl1pPr marL="0" indent="0">
              <a:buNone/>
              <a:defRPr sz="2000"/>
            </a:lvl1pPr>
            <a:lvl2pPr marL="640003" indent="0">
              <a:buNone/>
              <a:defRPr sz="1700"/>
            </a:lvl2pPr>
            <a:lvl3pPr marL="1280006" indent="0">
              <a:buNone/>
              <a:defRPr sz="1400"/>
            </a:lvl3pPr>
            <a:lvl4pPr marL="1920009" indent="0">
              <a:buNone/>
              <a:defRPr sz="1300"/>
            </a:lvl4pPr>
            <a:lvl5pPr marL="2560013" indent="0">
              <a:buNone/>
              <a:defRPr sz="1300"/>
            </a:lvl5pPr>
            <a:lvl6pPr marL="3200016" indent="0">
              <a:buNone/>
              <a:defRPr sz="1300"/>
            </a:lvl6pPr>
            <a:lvl7pPr marL="3840019" indent="0">
              <a:buNone/>
              <a:defRPr sz="1300"/>
            </a:lvl7pPr>
            <a:lvl8pPr marL="4480022" indent="0">
              <a:buNone/>
              <a:defRPr sz="1300"/>
            </a:lvl8pPr>
            <a:lvl9pPr marL="5120025" indent="0">
              <a:buNone/>
              <a:defRPr sz="1300"/>
            </a:lvl9pPr>
          </a:lstStyle>
          <a:p>
            <a:pPr lvl="0"/>
            <a:r>
              <a:rPr lang="en-US" smtClean="0"/>
              <a:t>Click to edit Master text styles</a:t>
            </a:r>
          </a:p>
        </p:txBody>
      </p:sp>
      <p:sp>
        <p:nvSpPr>
          <p:cNvPr id="5" name="Date Placeholder 4"/>
          <p:cNvSpPr>
            <a:spLocks noGrp="1"/>
          </p:cNvSpPr>
          <p:nvPr>
            <p:ph type="dt" sz="half" idx="10"/>
          </p:nvPr>
        </p:nvSpPr>
        <p:spPr>
          <a:xfrm>
            <a:off x="640080" y="8898892"/>
            <a:ext cx="2987040" cy="511175"/>
          </a:xfrm>
          <a:prstGeom prst="rect">
            <a:avLst/>
          </a:prstGeom>
        </p:spPr>
        <p:txBody>
          <a:bodyPr lIns="91428" tIns="45714" rIns="91428" bIns="45714"/>
          <a:lstStyle/>
          <a:p>
            <a:fld id="{2D6B7848-8CF6-4C77-B169-FBEC6ABD5E93}" type="datetimeFigureOut">
              <a:rPr lang="en-US" smtClean="0"/>
              <a:pPr/>
              <a:t>19-Aug-19</a:t>
            </a:fld>
            <a:endParaRPr lang="en-US"/>
          </a:p>
        </p:txBody>
      </p:sp>
      <p:sp>
        <p:nvSpPr>
          <p:cNvPr id="6" name="Footer Placeholder 5"/>
          <p:cNvSpPr>
            <a:spLocks noGrp="1"/>
          </p:cNvSpPr>
          <p:nvPr>
            <p:ph type="ftr" sz="quarter" idx="11"/>
          </p:nvPr>
        </p:nvSpPr>
        <p:spPr>
          <a:xfrm>
            <a:off x="4373880" y="8898892"/>
            <a:ext cx="4053840" cy="511175"/>
          </a:xfrm>
          <a:prstGeom prst="rect">
            <a:avLst/>
          </a:prstGeom>
        </p:spPr>
        <p:txBody>
          <a:bodyPr lIns="91428" tIns="45714" rIns="91428" bIns="45714"/>
          <a:lstStyle/>
          <a:p>
            <a:endParaRPr lang="en-US"/>
          </a:p>
        </p:txBody>
      </p:sp>
      <p:sp>
        <p:nvSpPr>
          <p:cNvPr id="7" name="Slide Number Placeholder 6"/>
          <p:cNvSpPr>
            <a:spLocks noGrp="1"/>
          </p:cNvSpPr>
          <p:nvPr>
            <p:ph type="sldNum" sz="quarter" idx="12"/>
          </p:nvPr>
        </p:nvSpPr>
        <p:spPr>
          <a:xfrm>
            <a:off x="9174480" y="8898892"/>
            <a:ext cx="2987040" cy="511175"/>
          </a:xfrm>
          <a:prstGeom prst="rect">
            <a:avLst/>
          </a:prstGeom>
        </p:spPr>
        <p:txBody>
          <a:bodyPr lIns="91428" tIns="45714" rIns="91428" bIns="45714"/>
          <a:lstStyle/>
          <a:p>
            <a:fld id="{9D047946-9DBB-4D36-A588-AB21858466C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0080" y="384493"/>
            <a:ext cx="11521440" cy="1600200"/>
          </a:xfrm>
          <a:prstGeom prst="rect">
            <a:avLst/>
          </a:prstGeom>
        </p:spPr>
        <p:txBody>
          <a:bodyPr vert="horz" lIns="128001" tIns="64001" rIns="128001" bIns="6400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40080" y="2240282"/>
            <a:ext cx="11521440" cy="6336348"/>
          </a:xfrm>
          <a:prstGeom prst="rect">
            <a:avLst/>
          </a:prstGeom>
        </p:spPr>
        <p:txBody>
          <a:bodyPr vert="horz" lIns="128001" tIns="64001" rIns="128001" bIns="6400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Box 6"/>
          <p:cNvSpPr txBox="1"/>
          <p:nvPr userDrawn="1"/>
        </p:nvSpPr>
        <p:spPr>
          <a:xfrm>
            <a:off x="8449965" y="9278407"/>
            <a:ext cx="3751136" cy="272027"/>
          </a:xfrm>
          <a:prstGeom prst="rect">
            <a:avLst/>
          </a:prstGeom>
          <a:noFill/>
        </p:spPr>
        <p:txBody>
          <a:bodyPr wrap="square" lIns="56038" tIns="28018" rIns="56038" bIns="28018" rtlCol="0">
            <a:spAutoFit/>
          </a:bodyPr>
          <a:lstStyle/>
          <a:p>
            <a:pPr algn="r"/>
            <a:r>
              <a:rPr lang="en-US" sz="1400" b="0" dirty="0" smtClean="0">
                <a:latin typeface="Arial" pitchFamily="34" charset="0"/>
                <a:cs typeface="Arial" pitchFamily="34" charset="0"/>
              </a:rPr>
              <a:t>Mamta Shah &amp;</a:t>
            </a:r>
            <a:r>
              <a:rPr lang="en-US" sz="1400" b="0" baseline="0" dirty="0" smtClean="0">
                <a:latin typeface="Arial" pitchFamily="34" charset="0"/>
                <a:cs typeface="Arial" pitchFamily="34" charset="0"/>
              </a:rPr>
              <a:t> </a:t>
            </a:r>
            <a:r>
              <a:rPr lang="en-US" sz="1400" b="0" dirty="0" smtClean="0">
                <a:latin typeface="Arial" pitchFamily="34" charset="0"/>
                <a:cs typeface="Arial" pitchFamily="34" charset="0"/>
              </a:rPr>
              <a:t>Associates</a:t>
            </a:r>
            <a:endParaRPr lang="en-US" sz="1400" b="0" dirty="0">
              <a:latin typeface="Arial" pitchFamily="34" charset="0"/>
              <a:cs typeface="Arial" pitchFamily="34" charset="0"/>
            </a:endParaRPr>
          </a:p>
        </p:txBody>
      </p:sp>
      <p:pic>
        <p:nvPicPr>
          <p:cNvPr id="8" name="Picture 3" descr="C:\Users\dsoni\Desktop\logo-msa300x300-103.jpg"/>
          <p:cNvPicPr>
            <a:picLocks noChangeAspect="1" noChangeArrowheads="1"/>
          </p:cNvPicPr>
          <p:nvPr userDrawn="1"/>
        </p:nvPicPr>
        <p:blipFill>
          <a:blip r:embed="rId19" cstate="print"/>
          <a:srcRect/>
          <a:stretch>
            <a:fillRect/>
          </a:stretch>
        </p:blipFill>
        <p:spPr bwMode="auto">
          <a:xfrm>
            <a:off x="12267595" y="8974825"/>
            <a:ext cx="442547" cy="479426"/>
          </a:xfrm>
          <a:prstGeom prst="rect">
            <a:avLst/>
          </a:prstGeom>
          <a:noFill/>
        </p:spPr>
      </p:pic>
      <p:pic>
        <p:nvPicPr>
          <p:cNvPr id="9" name="Picture 2" descr="C:\Users\dsoni\Desktop\GNLU LOGO Oriinal (1).jpg"/>
          <p:cNvPicPr>
            <a:picLocks noChangeAspect="1" noChangeArrowheads="1"/>
          </p:cNvPicPr>
          <p:nvPr userDrawn="1"/>
        </p:nvPicPr>
        <p:blipFill>
          <a:blip r:embed="rId20" cstate="print"/>
          <a:srcRect/>
          <a:stretch>
            <a:fillRect/>
          </a:stretch>
        </p:blipFill>
        <p:spPr bwMode="auto">
          <a:xfrm>
            <a:off x="69235" y="8974826"/>
            <a:ext cx="563546" cy="545367"/>
          </a:xfrm>
          <a:prstGeom prst="rect">
            <a:avLst/>
          </a:prstGeom>
          <a:noFill/>
        </p:spPr>
      </p:pic>
      <p:sp>
        <p:nvSpPr>
          <p:cNvPr id="10" name="TextBox 9"/>
          <p:cNvSpPr txBox="1"/>
          <p:nvPr userDrawn="1"/>
        </p:nvSpPr>
        <p:spPr>
          <a:xfrm>
            <a:off x="632781" y="9234059"/>
            <a:ext cx="3751136" cy="272033"/>
          </a:xfrm>
          <a:prstGeom prst="rect">
            <a:avLst/>
          </a:prstGeom>
          <a:noFill/>
        </p:spPr>
        <p:txBody>
          <a:bodyPr wrap="square" lIns="56038" tIns="28018" rIns="56038" bIns="28018" rtlCol="0">
            <a:spAutoFit/>
          </a:bodyPr>
          <a:lstStyle/>
          <a:p>
            <a:pPr algn="l"/>
            <a:r>
              <a:rPr lang="en-US" sz="1400" b="0" dirty="0" smtClean="0">
                <a:latin typeface="Arial" pitchFamily="34" charset="0"/>
                <a:cs typeface="Arial" pitchFamily="34" charset="0"/>
              </a:rPr>
              <a:t>Gujarat National Law University</a:t>
            </a:r>
            <a:endParaRPr lang="en-US" sz="1400" b="0"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Lst>
  <p:txStyles>
    <p:titleStyle>
      <a:lvl1pPr algn="ctr" defTabSz="1280006" rtl="0" eaLnBrk="1" latinLnBrk="0" hangingPunct="1">
        <a:spcBef>
          <a:spcPct val="0"/>
        </a:spcBef>
        <a:buNone/>
        <a:defRPr sz="6200" kern="1200">
          <a:solidFill>
            <a:schemeClr val="tx1"/>
          </a:solidFill>
          <a:latin typeface="+mj-lt"/>
          <a:ea typeface="+mj-ea"/>
          <a:cs typeface="+mj-cs"/>
        </a:defRPr>
      </a:lvl1pPr>
    </p:titleStyle>
    <p:bodyStyle>
      <a:lvl1pPr marL="480003" indent="-480003" algn="l" defTabSz="1280006" rtl="0" eaLnBrk="1" latinLnBrk="0" hangingPunct="1">
        <a:spcBef>
          <a:spcPct val="20000"/>
        </a:spcBef>
        <a:buFont typeface="Arial" pitchFamily="34" charset="0"/>
        <a:buChar char="•"/>
        <a:defRPr sz="4500" kern="1200">
          <a:solidFill>
            <a:schemeClr val="tx1"/>
          </a:solidFill>
          <a:latin typeface="+mn-lt"/>
          <a:ea typeface="+mn-ea"/>
          <a:cs typeface="+mn-cs"/>
        </a:defRPr>
      </a:lvl1pPr>
      <a:lvl2pPr marL="1040005" indent="-400002" algn="l" defTabSz="1280006"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00008" indent="-320002" algn="l" defTabSz="1280006" rtl="0" eaLnBrk="1" latinLnBrk="0" hangingPunct="1">
        <a:spcBef>
          <a:spcPct val="20000"/>
        </a:spcBef>
        <a:buFont typeface="Arial" pitchFamily="34" charset="0"/>
        <a:buChar char="•"/>
        <a:defRPr sz="3400" kern="1200">
          <a:solidFill>
            <a:schemeClr val="tx1"/>
          </a:solidFill>
          <a:latin typeface="+mn-lt"/>
          <a:ea typeface="+mn-ea"/>
          <a:cs typeface="+mn-cs"/>
        </a:defRPr>
      </a:lvl3pPr>
      <a:lvl4pPr marL="2240011"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880014"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20017"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60020"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00025"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40028" indent="-320002" algn="l" defTabSz="1280006"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280006" rtl="0" eaLnBrk="1" latinLnBrk="0" hangingPunct="1">
        <a:defRPr sz="2500" kern="1200">
          <a:solidFill>
            <a:schemeClr val="tx1"/>
          </a:solidFill>
          <a:latin typeface="+mn-lt"/>
          <a:ea typeface="+mn-ea"/>
          <a:cs typeface="+mn-cs"/>
        </a:defRPr>
      </a:lvl1pPr>
      <a:lvl2pPr marL="640003" algn="l" defTabSz="1280006" rtl="0" eaLnBrk="1" latinLnBrk="0" hangingPunct="1">
        <a:defRPr sz="2500" kern="1200">
          <a:solidFill>
            <a:schemeClr val="tx1"/>
          </a:solidFill>
          <a:latin typeface="+mn-lt"/>
          <a:ea typeface="+mn-ea"/>
          <a:cs typeface="+mn-cs"/>
        </a:defRPr>
      </a:lvl2pPr>
      <a:lvl3pPr marL="1280006" algn="l" defTabSz="1280006" rtl="0" eaLnBrk="1" latinLnBrk="0" hangingPunct="1">
        <a:defRPr sz="2500" kern="1200">
          <a:solidFill>
            <a:schemeClr val="tx1"/>
          </a:solidFill>
          <a:latin typeface="+mn-lt"/>
          <a:ea typeface="+mn-ea"/>
          <a:cs typeface="+mn-cs"/>
        </a:defRPr>
      </a:lvl3pPr>
      <a:lvl4pPr marL="1920009" algn="l" defTabSz="1280006" rtl="0" eaLnBrk="1" latinLnBrk="0" hangingPunct="1">
        <a:defRPr sz="2500" kern="1200">
          <a:solidFill>
            <a:schemeClr val="tx1"/>
          </a:solidFill>
          <a:latin typeface="+mn-lt"/>
          <a:ea typeface="+mn-ea"/>
          <a:cs typeface="+mn-cs"/>
        </a:defRPr>
      </a:lvl4pPr>
      <a:lvl5pPr marL="2560013" algn="l" defTabSz="1280006" rtl="0" eaLnBrk="1" latinLnBrk="0" hangingPunct="1">
        <a:defRPr sz="2500" kern="1200">
          <a:solidFill>
            <a:schemeClr val="tx1"/>
          </a:solidFill>
          <a:latin typeface="+mn-lt"/>
          <a:ea typeface="+mn-ea"/>
          <a:cs typeface="+mn-cs"/>
        </a:defRPr>
      </a:lvl5pPr>
      <a:lvl6pPr marL="3200016" algn="l" defTabSz="1280006" rtl="0" eaLnBrk="1" latinLnBrk="0" hangingPunct="1">
        <a:defRPr sz="2500" kern="1200">
          <a:solidFill>
            <a:schemeClr val="tx1"/>
          </a:solidFill>
          <a:latin typeface="+mn-lt"/>
          <a:ea typeface="+mn-ea"/>
          <a:cs typeface="+mn-cs"/>
        </a:defRPr>
      </a:lvl6pPr>
      <a:lvl7pPr marL="3840019" algn="l" defTabSz="1280006" rtl="0" eaLnBrk="1" latinLnBrk="0" hangingPunct="1">
        <a:defRPr sz="2500" kern="1200">
          <a:solidFill>
            <a:schemeClr val="tx1"/>
          </a:solidFill>
          <a:latin typeface="+mn-lt"/>
          <a:ea typeface="+mn-ea"/>
          <a:cs typeface="+mn-cs"/>
        </a:defRPr>
      </a:lvl7pPr>
      <a:lvl8pPr marL="4480022" algn="l" defTabSz="1280006" rtl="0" eaLnBrk="1" latinLnBrk="0" hangingPunct="1">
        <a:defRPr sz="2500" kern="1200">
          <a:solidFill>
            <a:schemeClr val="tx1"/>
          </a:solidFill>
          <a:latin typeface="+mn-lt"/>
          <a:ea typeface="+mn-ea"/>
          <a:cs typeface="+mn-cs"/>
        </a:defRPr>
      </a:lvl8pPr>
      <a:lvl9pPr marL="5120025" algn="l" defTabSz="1280006"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10.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1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10.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0.vml"/><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4.v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5.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6.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xml"/><Relationship Id="rId1" Type="http://schemas.openxmlformats.org/officeDocument/2006/relationships/vmlDrawing" Target="../drawings/vmlDrawing17.v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xml"/><Relationship Id="rId1" Type="http://schemas.openxmlformats.org/officeDocument/2006/relationships/vmlDrawing" Target="../drawings/vmlDrawing18.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xml"/><Relationship Id="rId1" Type="http://schemas.openxmlformats.org/officeDocument/2006/relationships/vmlDrawing" Target="../drawings/vmlDrawing19.v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xml"/><Relationship Id="rId1" Type="http://schemas.openxmlformats.org/officeDocument/2006/relationships/vmlDrawing" Target="../drawings/vmlDrawing20.v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4" Type="http://schemas.openxmlformats.org/officeDocument/2006/relationships/image" Target="../media/image7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5.xml"/><Relationship Id="rId5" Type="http://schemas.openxmlformats.org/officeDocument/2006/relationships/image" Target="../media/image79.jpeg"/><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7.xml"/><Relationship Id="rId5" Type="http://schemas.openxmlformats.org/officeDocument/2006/relationships/image" Target="../media/image85.jpeg"/><Relationship Id="rId4" Type="http://schemas.openxmlformats.org/officeDocument/2006/relationships/image" Target="../media/image84.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9102"/>
            <a:ext cx="12801600" cy="1200316"/>
          </a:xfrm>
          <a:prstGeom prst="rect">
            <a:avLst/>
          </a:prstGeom>
        </p:spPr>
        <p:txBody>
          <a:bodyPr wrap="square" lIns="91428" tIns="45714" rIns="91428" bIns="45714">
            <a:spAutoFit/>
          </a:bodyPr>
          <a:lstStyle/>
          <a:p>
            <a:pPr algn="ctr"/>
            <a:r>
              <a:rPr lang="en-US" sz="2400" dirty="0" smtClean="0"/>
              <a:t> </a:t>
            </a:r>
            <a:r>
              <a:rPr lang="en-US" sz="2400" dirty="0"/>
              <a:t>Architectural and structural services for </a:t>
            </a:r>
            <a:endParaRPr lang="en-US" sz="2400" dirty="0" smtClean="0"/>
          </a:p>
          <a:p>
            <a:pPr algn="ctr"/>
            <a:r>
              <a:rPr lang="en-US" sz="2400" dirty="0" smtClean="0"/>
              <a:t>Development </a:t>
            </a:r>
            <a:r>
              <a:rPr lang="en-US" sz="2400" dirty="0"/>
              <a:t>and construction of Sports Facilities (Complex) in the Campus of </a:t>
            </a:r>
          </a:p>
          <a:p>
            <a:pPr algn="ctr"/>
            <a:r>
              <a:rPr lang="en-US" sz="2400" dirty="0"/>
              <a:t>Gujarat National Law University, Gandhinagar </a:t>
            </a:r>
          </a:p>
        </p:txBody>
      </p:sp>
      <p:sp>
        <p:nvSpPr>
          <p:cNvPr id="5" name="Rectangle 4"/>
          <p:cNvSpPr/>
          <p:nvPr/>
        </p:nvSpPr>
        <p:spPr>
          <a:xfrm>
            <a:off x="0" y="8361371"/>
            <a:ext cx="12801600" cy="461665"/>
          </a:xfrm>
          <a:prstGeom prst="rect">
            <a:avLst/>
          </a:prstGeom>
        </p:spPr>
        <p:txBody>
          <a:bodyPr wrap="square" lIns="91428" tIns="45714" rIns="91428" bIns="45714">
            <a:spAutoFit/>
          </a:bodyPr>
          <a:lstStyle/>
          <a:p>
            <a:pPr algn="ctr"/>
            <a:r>
              <a:rPr lang="en-US" sz="2400" dirty="0" smtClean="0"/>
              <a:t>A presentation to GNLU</a:t>
            </a:r>
            <a:endParaRPr lang="en-US" sz="2400" dirty="0"/>
          </a:p>
        </p:txBody>
      </p:sp>
      <p:pic>
        <p:nvPicPr>
          <p:cNvPr id="2" name="Picture 1" descr="C:\Users\mshah.MSA\Desktop\GNLU Sports Complex\JPG Images\Cover Page.jpg"/>
          <p:cNvPicPr>
            <a:picLocks noChangeAspect="1" noChangeArrowheads="1"/>
          </p:cNvPicPr>
          <p:nvPr/>
        </p:nvPicPr>
        <p:blipFill>
          <a:blip r:embed="rId2" cstate="print">
            <a:lum bright="10000"/>
          </a:blip>
          <a:srcRect/>
          <a:stretch>
            <a:fillRect/>
          </a:stretch>
        </p:blipFill>
        <p:spPr bwMode="auto">
          <a:xfrm>
            <a:off x="-50275" y="1613010"/>
            <a:ext cx="12899315" cy="6375181"/>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dsoni\Desktop\New folder\google site.JPG"/>
          <p:cNvPicPr>
            <a:picLocks noChangeAspect="1" noChangeArrowheads="1"/>
          </p:cNvPicPr>
          <p:nvPr/>
        </p:nvPicPr>
        <p:blipFill>
          <a:blip r:embed="rId3" cstate="print"/>
          <a:srcRect/>
          <a:stretch>
            <a:fillRect/>
          </a:stretch>
        </p:blipFill>
        <p:spPr bwMode="auto">
          <a:xfrm>
            <a:off x="480990" y="1005850"/>
            <a:ext cx="11912568" cy="7741290"/>
          </a:xfrm>
          <a:prstGeom prst="rect">
            <a:avLst/>
          </a:prstGeom>
          <a:noFill/>
        </p:spPr>
      </p:pic>
      <p:sp>
        <p:nvSpPr>
          <p:cNvPr id="4" name="TextBox 3"/>
          <p:cNvSpPr txBox="1"/>
          <p:nvPr/>
        </p:nvSpPr>
        <p:spPr>
          <a:xfrm>
            <a:off x="253305" y="339749"/>
            <a:ext cx="6375180" cy="376860"/>
          </a:xfrm>
          <a:prstGeom prst="rect">
            <a:avLst/>
          </a:prstGeom>
          <a:noFill/>
        </p:spPr>
        <p:txBody>
          <a:bodyPr wrap="square" lIns="68407" tIns="34203" rIns="68407" bIns="34203" rtlCol="0">
            <a:spAutoFit/>
          </a:bodyPr>
          <a:lstStyle/>
          <a:p>
            <a:pPr marL="457145" indent="-457145"/>
            <a:r>
              <a:rPr lang="en-US" sz="2000" dirty="0" smtClean="0"/>
              <a:t>Site Location in existing campus of GNLU</a:t>
            </a:r>
          </a:p>
        </p:txBody>
      </p:sp>
      <p:pic>
        <p:nvPicPr>
          <p:cNvPr id="7" name="Picture 2" descr="C:\Users\dsoni\Desktop\arw.PNG"/>
          <p:cNvPicPr>
            <a:picLocks noChangeAspect="1" noChangeArrowheads="1"/>
          </p:cNvPicPr>
          <p:nvPr/>
        </p:nvPicPr>
        <p:blipFill>
          <a:blip r:embed="rId4" cstate="print">
            <a:grayscl/>
            <a:lum contrast="10000"/>
          </a:blip>
          <a:srcRect/>
          <a:stretch>
            <a:fillRect/>
          </a:stretch>
        </p:blipFill>
        <p:spPr bwMode="auto">
          <a:xfrm rot="16200000">
            <a:off x="11668065" y="6971049"/>
            <a:ext cx="500342" cy="561359"/>
          </a:xfrm>
          <a:prstGeom prst="rect">
            <a:avLst/>
          </a:prstGeom>
          <a:noFill/>
        </p:spPr>
      </p:pic>
      <p:sp>
        <p:nvSpPr>
          <p:cNvPr id="9" name="Freeform 8"/>
          <p:cNvSpPr/>
          <p:nvPr/>
        </p:nvSpPr>
        <p:spPr>
          <a:xfrm rot="15964667">
            <a:off x="8263497" y="4657801"/>
            <a:ext cx="2785079" cy="3361116"/>
          </a:xfrm>
          <a:custGeom>
            <a:avLst/>
            <a:gdLst>
              <a:gd name="connsiteX0" fmla="*/ 510540 w 2674620"/>
              <a:gd name="connsiteY0" fmla="*/ 38100 h 3009900"/>
              <a:gd name="connsiteX1" fmla="*/ 388620 w 2674620"/>
              <a:gd name="connsiteY1" fmla="*/ 419100 h 3009900"/>
              <a:gd name="connsiteX2" fmla="*/ 236220 w 2674620"/>
              <a:gd name="connsiteY2" fmla="*/ 2026920 h 3009900"/>
              <a:gd name="connsiteX3" fmla="*/ 129540 w 2674620"/>
              <a:gd name="connsiteY3" fmla="*/ 2026920 h 3009900"/>
              <a:gd name="connsiteX4" fmla="*/ 0 w 2674620"/>
              <a:gd name="connsiteY4" fmla="*/ 2865120 h 3009900"/>
              <a:gd name="connsiteX5" fmla="*/ 670560 w 2674620"/>
              <a:gd name="connsiteY5" fmla="*/ 3009900 h 3009900"/>
              <a:gd name="connsiteX6" fmla="*/ 1013460 w 2674620"/>
              <a:gd name="connsiteY6" fmla="*/ 2606040 h 3009900"/>
              <a:gd name="connsiteX7" fmla="*/ 1729740 w 2674620"/>
              <a:gd name="connsiteY7" fmla="*/ 1866900 h 3009900"/>
              <a:gd name="connsiteX8" fmla="*/ 2194560 w 2674620"/>
              <a:gd name="connsiteY8" fmla="*/ 1539240 h 3009900"/>
              <a:gd name="connsiteX9" fmla="*/ 2667000 w 2674620"/>
              <a:gd name="connsiteY9" fmla="*/ 1386840 h 3009900"/>
              <a:gd name="connsiteX10" fmla="*/ 2674620 w 2674620"/>
              <a:gd name="connsiteY10" fmla="*/ 1310640 h 3009900"/>
              <a:gd name="connsiteX11" fmla="*/ 1402080 w 2674620"/>
              <a:gd name="connsiteY11" fmla="*/ 480060 h 3009900"/>
              <a:gd name="connsiteX12" fmla="*/ 624840 w 2674620"/>
              <a:gd name="connsiteY12" fmla="*/ 0 h 3009900"/>
              <a:gd name="connsiteX13" fmla="*/ 510540 w 2674620"/>
              <a:gd name="connsiteY13" fmla="*/ 3810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74620" h="3009900">
                <a:moveTo>
                  <a:pt x="510540" y="38100"/>
                </a:moveTo>
                <a:lnTo>
                  <a:pt x="388620" y="419100"/>
                </a:lnTo>
                <a:lnTo>
                  <a:pt x="236220" y="2026920"/>
                </a:lnTo>
                <a:lnTo>
                  <a:pt x="129540" y="2026920"/>
                </a:lnTo>
                <a:lnTo>
                  <a:pt x="0" y="2865120"/>
                </a:lnTo>
                <a:lnTo>
                  <a:pt x="670560" y="3009900"/>
                </a:lnTo>
                <a:lnTo>
                  <a:pt x="1013460" y="2606040"/>
                </a:lnTo>
                <a:lnTo>
                  <a:pt x="1729740" y="1866900"/>
                </a:lnTo>
                <a:lnTo>
                  <a:pt x="2194560" y="1539240"/>
                </a:lnTo>
                <a:lnTo>
                  <a:pt x="2667000" y="1386840"/>
                </a:lnTo>
                <a:lnTo>
                  <a:pt x="2674620" y="1310640"/>
                </a:lnTo>
                <a:lnTo>
                  <a:pt x="1402080" y="480060"/>
                </a:lnTo>
                <a:lnTo>
                  <a:pt x="624840" y="0"/>
                </a:lnTo>
                <a:lnTo>
                  <a:pt x="510540" y="38100"/>
                </a:lnTo>
                <a:close/>
              </a:path>
            </a:pathLst>
          </a:custGeom>
          <a:solidFill>
            <a:srgbClr val="FFFF66">
              <a:alpha val="39000"/>
            </a:srgbClr>
          </a:solid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10" name="TextBox 9"/>
          <p:cNvSpPr txBox="1"/>
          <p:nvPr/>
        </p:nvSpPr>
        <p:spPr>
          <a:xfrm>
            <a:off x="6173115" y="7758923"/>
            <a:ext cx="6375180" cy="684627"/>
          </a:xfrm>
          <a:prstGeom prst="rect">
            <a:avLst/>
          </a:prstGeom>
          <a:noFill/>
        </p:spPr>
        <p:txBody>
          <a:bodyPr wrap="square" lIns="68407" tIns="34203" rIns="68407" bIns="34203" rtlCol="0">
            <a:spAutoFit/>
          </a:bodyPr>
          <a:lstStyle/>
          <a:p>
            <a:pPr marL="457145" indent="-457145"/>
            <a:r>
              <a:rPr lang="en-US" sz="2000" b="1" dirty="0" smtClean="0"/>
              <a:t>Proposed site location for sports complex at GNLU campus</a:t>
            </a:r>
          </a:p>
          <a:p>
            <a:pPr marL="457145" indent="-457145"/>
            <a:r>
              <a:rPr lang="en-US" sz="2000" b="1" dirty="0" smtClean="0"/>
              <a:t>Approx site area = 29880 </a:t>
            </a:r>
            <a:r>
              <a:rPr lang="en-US" sz="2000" b="1" dirty="0" err="1" smtClean="0"/>
              <a:t>Sq.m</a:t>
            </a:r>
            <a:r>
              <a:rPr lang="en-US" sz="2000" b="1" dirty="0" smtClean="0"/>
              <a:t>. </a:t>
            </a:r>
          </a:p>
        </p:txBody>
      </p:sp>
      <p:sp>
        <p:nvSpPr>
          <p:cNvPr id="8" name="TextBox 7"/>
          <p:cNvSpPr txBox="1"/>
          <p:nvPr/>
        </p:nvSpPr>
        <p:spPr>
          <a:xfrm>
            <a:off x="1922995" y="3738072"/>
            <a:ext cx="1745584" cy="684627"/>
          </a:xfrm>
          <a:prstGeom prst="rect">
            <a:avLst/>
          </a:prstGeom>
          <a:noFill/>
        </p:spPr>
        <p:txBody>
          <a:bodyPr wrap="square" lIns="68407" tIns="34203" rIns="68407" bIns="34203" rtlCol="0">
            <a:spAutoFit/>
          </a:bodyPr>
          <a:lstStyle/>
          <a:p>
            <a:pPr marL="457145" indent="-457145"/>
            <a:r>
              <a:rPr lang="en-US" sz="2000" b="1" dirty="0" smtClean="0"/>
              <a:t>Existing </a:t>
            </a:r>
          </a:p>
          <a:p>
            <a:pPr marL="457145" indent="-457145"/>
            <a:r>
              <a:rPr lang="en-US" sz="2000" b="1" dirty="0" smtClean="0"/>
              <a:t>GNLP Campus</a:t>
            </a:r>
          </a:p>
        </p:txBody>
      </p:sp>
      <p:sp>
        <p:nvSpPr>
          <p:cNvPr id="11" name="Freeform 10"/>
          <p:cNvSpPr/>
          <p:nvPr/>
        </p:nvSpPr>
        <p:spPr>
          <a:xfrm>
            <a:off x="519545" y="1039091"/>
            <a:ext cx="1444337" cy="7273636"/>
          </a:xfrm>
          <a:custGeom>
            <a:avLst/>
            <a:gdLst>
              <a:gd name="connsiteX0" fmla="*/ 1371600 w 1444336"/>
              <a:gd name="connsiteY0" fmla="*/ 0 h 7273636"/>
              <a:gd name="connsiteX1" fmla="*/ 1371600 w 1444336"/>
              <a:gd name="connsiteY1" fmla="*/ 1413164 h 7273636"/>
              <a:gd name="connsiteX2" fmla="*/ 935182 w 1444336"/>
              <a:gd name="connsiteY2" fmla="*/ 3740727 h 7273636"/>
              <a:gd name="connsiteX3" fmla="*/ 353291 w 1444336"/>
              <a:gd name="connsiteY3" fmla="*/ 5611091 h 7273636"/>
              <a:gd name="connsiteX4" fmla="*/ 0 w 1444336"/>
              <a:gd name="connsiteY4" fmla="*/ 7273636 h 727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336" h="7273636">
                <a:moveTo>
                  <a:pt x="1371600" y="0"/>
                </a:moveTo>
                <a:cubicBezTo>
                  <a:pt x="1407968" y="394855"/>
                  <a:pt x="1444336" y="789710"/>
                  <a:pt x="1371600" y="1413164"/>
                </a:cubicBezTo>
                <a:cubicBezTo>
                  <a:pt x="1298864" y="2036618"/>
                  <a:pt x="1104900" y="3041072"/>
                  <a:pt x="935182" y="3740727"/>
                </a:cubicBezTo>
                <a:cubicBezTo>
                  <a:pt x="765464" y="4440382"/>
                  <a:pt x="509155" y="5022273"/>
                  <a:pt x="353291" y="5611091"/>
                </a:cubicBezTo>
                <a:cubicBezTo>
                  <a:pt x="197427" y="6199909"/>
                  <a:pt x="62345" y="6961909"/>
                  <a:pt x="0" y="7273636"/>
                </a:cubicBezTo>
              </a:path>
            </a:pathLst>
          </a:custGeom>
          <a:ln w="920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txBody>
          <a:bodyPr lIns="91428" tIns="45714" rIns="91428" bIns="45714" rtlCol="0" anchor="ctr"/>
          <a:lstStyle/>
          <a:p>
            <a:pPr algn="ctr"/>
            <a:endParaRPr lang="en-US"/>
          </a:p>
        </p:txBody>
      </p:sp>
      <p:sp>
        <p:nvSpPr>
          <p:cNvPr id="12" name="Freeform 11"/>
          <p:cNvSpPr/>
          <p:nvPr/>
        </p:nvSpPr>
        <p:spPr>
          <a:xfrm>
            <a:off x="477983" y="4405746"/>
            <a:ext cx="2514600" cy="685800"/>
          </a:xfrm>
          <a:custGeom>
            <a:avLst/>
            <a:gdLst>
              <a:gd name="connsiteX0" fmla="*/ 2514600 w 2514600"/>
              <a:gd name="connsiteY0" fmla="*/ 685800 h 685800"/>
              <a:gd name="connsiteX1" fmla="*/ 0 w 2514600"/>
              <a:gd name="connsiteY1" fmla="*/ 0 h 685800"/>
            </a:gdLst>
            <a:ahLst/>
            <a:cxnLst>
              <a:cxn ang="0">
                <a:pos x="connsiteX0" y="connsiteY0"/>
              </a:cxn>
              <a:cxn ang="0">
                <a:pos x="connsiteX1" y="connsiteY1"/>
              </a:cxn>
            </a:cxnLst>
            <a:rect l="l" t="t" r="r" b="b"/>
            <a:pathLst>
              <a:path w="2514600" h="685800">
                <a:moveTo>
                  <a:pt x="2514600" y="685800"/>
                </a:moveTo>
                <a:lnTo>
                  <a:pt x="0" y="0"/>
                </a:lnTo>
              </a:path>
            </a:pathLst>
          </a:custGeom>
          <a:ln w="1016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txBody>
          <a:bodyPr lIns="91428" tIns="45714" rIns="91428" bIns="45714" rtlCol="0" anchor="ctr"/>
          <a:lstStyle/>
          <a:p>
            <a:pPr algn="ctr"/>
            <a:endParaRPr lang="en-US"/>
          </a:p>
        </p:txBody>
      </p:sp>
      <p:sp>
        <p:nvSpPr>
          <p:cNvPr id="13" name="Freeform 12"/>
          <p:cNvSpPr/>
          <p:nvPr/>
        </p:nvSpPr>
        <p:spPr>
          <a:xfrm>
            <a:off x="1953491" y="2078182"/>
            <a:ext cx="10453254" cy="3470564"/>
          </a:xfrm>
          <a:custGeom>
            <a:avLst/>
            <a:gdLst>
              <a:gd name="connsiteX0" fmla="*/ 0 w 10453254"/>
              <a:gd name="connsiteY0" fmla="*/ 0 h 3470563"/>
              <a:gd name="connsiteX1" fmla="*/ 6276109 w 10453254"/>
              <a:gd name="connsiteY1" fmla="*/ 1454727 h 3470563"/>
              <a:gd name="connsiteX2" fmla="*/ 7252854 w 10453254"/>
              <a:gd name="connsiteY2" fmla="*/ 1828800 h 3470563"/>
              <a:gd name="connsiteX3" fmla="*/ 7897091 w 10453254"/>
              <a:gd name="connsiteY3" fmla="*/ 2431473 h 3470563"/>
              <a:gd name="connsiteX4" fmla="*/ 8582891 w 10453254"/>
              <a:gd name="connsiteY4" fmla="*/ 2680854 h 3470563"/>
              <a:gd name="connsiteX5" fmla="*/ 8894618 w 10453254"/>
              <a:gd name="connsiteY5" fmla="*/ 2971800 h 3470563"/>
              <a:gd name="connsiteX6" fmla="*/ 9289473 w 10453254"/>
              <a:gd name="connsiteY6" fmla="*/ 3262745 h 3470563"/>
              <a:gd name="connsiteX7" fmla="*/ 9621982 w 10453254"/>
              <a:gd name="connsiteY7" fmla="*/ 3366654 h 3470563"/>
              <a:gd name="connsiteX8" fmla="*/ 10453254 w 10453254"/>
              <a:gd name="connsiteY8" fmla="*/ 3470563 h 347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3254" h="3470563">
                <a:moveTo>
                  <a:pt x="0" y="0"/>
                </a:moveTo>
                <a:lnTo>
                  <a:pt x="6276109" y="1454727"/>
                </a:lnTo>
                <a:cubicBezTo>
                  <a:pt x="7484918" y="1759527"/>
                  <a:pt x="6982690" y="1666009"/>
                  <a:pt x="7252854" y="1828800"/>
                </a:cubicBezTo>
                <a:cubicBezTo>
                  <a:pt x="7523018" y="1991591"/>
                  <a:pt x="7675418" y="2289464"/>
                  <a:pt x="7897091" y="2431473"/>
                </a:cubicBezTo>
                <a:cubicBezTo>
                  <a:pt x="8118764" y="2573482"/>
                  <a:pt x="8416637" y="2590800"/>
                  <a:pt x="8582891" y="2680854"/>
                </a:cubicBezTo>
                <a:cubicBezTo>
                  <a:pt x="8749145" y="2770908"/>
                  <a:pt x="8776854" y="2874818"/>
                  <a:pt x="8894618" y="2971800"/>
                </a:cubicBezTo>
                <a:cubicBezTo>
                  <a:pt x="9012382" y="3068782"/>
                  <a:pt x="9168246" y="3196936"/>
                  <a:pt x="9289473" y="3262745"/>
                </a:cubicBezTo>
                <a:cubicBezTo>
                  <a:pt x="9410700" y="3328554"/>
                  <a:pt x="9428019" y="3332018"/>
                  <a:pt x="9621982" y="3366654"/>
                </a:cubicBezTo>
                <a:cubicBezTo>
                  <a:pt x="9815945" y="3401290"/>
                  <a:pt x="10332027" y="3453245"/>
                  <a:pt x="10453254" y="3470563"/>
                </a:cubicBezTo>
              </a:path>
            </a:pathLst>
          </a:custGeom>
          <a:ln w="635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txBody>
          <a:bodyPr lIns="91428" tIns="45714" rIns="91428" bIns="45714" rtlCol="0" anchor="ctr"/>
          <a:lstStyle/>
          <a:p>
            <a:pPr algn="ctr"/>
            <a:endParaRPr lang="en-US"/>
          </a:p>
        </p:txBody>
      </p:sp>
      <p:sp>
        <p:nvSpPr>
          <p:cNvPr id="14" name="TextBox 13"/>
          <p:cNvSpPr txBox="1"/>
          <p:nvPr/>
        </p:nvSpPr>
        <p:spPr>
          <a:xfrm>
            <a:off x="5414166" y="3586281"/>
            <a:ext cx="1745584" cy="376860"/>
          </a:xfrm>
          <a:prstGeom prst="rect">
            <a:avLst/>
          </a:prstGeom>
          <a:noFill/>
        </p:spPr>
        <p:txBody>
          <a:bodyPr wrap="square" lIns="68407" tIns="34203" rIns="68407" bIns="34203" rtlCol="0">
            <a:spAutoFit/>
          </a:bodyPr>
          <a:lstStyle/>
          <a:p>
            <a:pPr marL="457145" indent="-457145"/>
            <a:r>
              <a:rPr lang="en-US" sz="2000" b="1" dirty="0" smtClean="0"/>
              <a:t>ECR</a:t>
            </a:r>
          </a:p>
        </p:txBody>
      </p:sp>
      <p:sp>
        <p:nvSpPr>
          <p:cNvPr id="15" name="TextBox 14"/>
          <p:cNvSpPr txBox="1"/>
          <p:nvPr/>
        </p:nvSpPr>
        <p:spPr>
          <a:xfrm>
            <a:off x="4882901" y="6318501"/>
            <a:ext cx="910741" cy="376860"/>
          </a:xfrm>
          <a:prstGeom prst="rect">
            <a:avLst/>
          </a:prstGeom>
          <a:noFill/>
        </p:spPr>
        <p:txBody>
          <a:bodyPr wrap="square" lIns="68407" tIns="34203" rIns="68407" bIns="34203" rtlCol="0">
            <a:spAutoFit/>
          </a:bodyPr>
          <a:lstStyle/>
          <a:p>
            <a:pPr marL="457145" indent="-457145"/>
            <a:r>
              <a:rPr lang="en-US" sz="2000" b="1" dirty="0" smtClean="0"/>
              <a:t>WCR</a:t>
            </a:r>
          </a:p>
        </p:txBody>
      </p:sp>
      <p:sp>
        <p:nvSpPr>
          <p:cNvPr id="16" name="TextBox 15"/>
          <p:cNvSpPr txBox="1"/>
          <p:nvPr/>
        </p:nvSpPr>
        <p:spPr>
          <a:xfrm>
            <a:off x="3668580" y="4572915"/>
            <a:ext cx="910741" cy="376860"/>
          </a:xfrm>
          <a:prstGeom prst="rect">
            <a:avLst/>
          </a:prstGeom>
          <a:noFill/>
        </p:spPr>
        <p:txBody>
          <a:bodyPr wrap="square" lIns="68407" tIns="34203" rIns="68407" bIns="34203" rtlCol="0">
            <a:spAutoFit/>
          </a:bodyPr>
          <a:lstStyle/>
          <a:p>
            <a:pPr marL="457145" indent="-457145"/>
            <a:r>
              <a:rPr lang="en-US" sz="2000" b="1" dirty="0" smtClean="0"/>
              <a:t>Admin</a:t>
            </a:r>
          </a:p>
        </p:txBody>
      </p:sp>
      <p:sp>
        <p:nvSpPr>
          <p:cNvPr id="17" name="TextBox 16"/>
          <p:cNvSpPr txBox="1"/>
          <p:nvPr/>
        </p:nvSpPr>
        <p:spPr>
          <a:xfrm>
            <a:off x="8146385" y="4267755"/>
            <a:ext cx="1366110" cy="684627"/>
          </a:xfrm>
          <a:prstGeom prst="rect">
            <a:avLst/>
          </a:prstGeom>
          <a:noFill/>
        </p:spPr>
        <p:txBody>
          <a:bodyPr wrap="square" lIns="68407" tIns="34203" rIns="68407" bIns="34203" rtlCol="0">
            <a:spAutoFit/>
          </a:bodyPr>
          <a:lstStyle/>
          <a:p>
            <a:pPr marL="457145" indent="-457145"/>
            <a:r>
              <a:rPr lang="en-US" sz="2000" b="1" dirty="0" smtClean="0"/>
              <a:t>Girls </a:t>
            </a:r>
          </a:p>
          <a:p>
            <a:pPr marL="457145" indent="-457145"/>
            <a:r>
              <a:rPr lang="en-US" sz="2000" b="1" dirty="0" smtClean="0"/>
              <a:t>hostel</a:t>
            </a:r>
          </a:p>
        </p:txBody>
      </p:sp>
      <p:sp>
        <p:nvSpPr>
          <p:cNvPr id="18" name="TextBox 17"/>
          <p:cNvSpPr txBox="1"/>
          <p:nvPr/>
        </p:nvSpPr>
        <p:spPr>
          <a:xfrm>
            <a:off x="6476695" y="6773871"/>
            <a:ext cx="2504536" cy="684627"/>
          </a:xfrm>
          <a:prstGeom prst="rect">
            <a:avLst/>
          </a:prstGeom>
          <a:noFill/>
        </p:spPr>
        <p:txBody>
          <a:bodyPr wrap="square" lIns="68407" tIns="34203" rIns="68407" bIns="34203" rtlCol="0">
            <a:spAutoFit/>
          </a:bodyPr>
          <a:lstStyle/>
          <a:p>
            <a:pPr marL="457145" indent="-457145"/>
            <a:r>
              <a:rPr lang="en-US" sz="2000" b="1" dirty="0" smtClean="0"/>
              <a:t>Boys Hostel &amp; </a:t>
            </a:r>
          </a:p>
          <a:p>
            <a:pPr marL="457145" indent="-457145"/>
            <a:r>
              <a:rPr lang="en-US" sz="2000" b="1" dirty="0" smtClean="0"/>
              <a:t>Guest House</a:t>
            </a:r>
          </a:p>
        </p:txBody>
      </p:sp>
      <p:sp>
        <p:nvSpPr>
          <p:cNvPr id="19" name="TextBox 18"/>
          <p:cNvSpPr txBox="1"/>
          <p:nvPr/>
        </p:nvSpPr>
        <p:spPr>
          <a:xfrm>
            <a:off x="4427531" y="6926271"/>
            <a:ext cx="2504536" cy="376860"/>
          </a:xfrm>
          <a:prstGeom prst="rect">
            <a:avLst/>
          </a:prstGeom>
          <a:noFill/>
        </p:spPr>
        <p:txBody>
          <a:bodyPr wrap="square" lIns="68407" tIns="34203" rIns="68407" bIns="34203" rtlCol="0">
            <a:spAutoFit/>
          </a:bodyPr>
          <a:lstStyle/>
          <a:p>
            <a:pPr marL="457145" indent="-457145"/>
            <a:r>
              <a:rPr lang="en-US" sz="2000" b="1" dirty="0" smtClean="0"/>
              <a:t>Parking</a:t>
            </a:r>
          </a:p>
        </p:txBody>
      </p:sp>
      <p:sp>
        <p:nvSpPr>
          <p:cNvPr id="21" name="TextBox 20"/>
          <p:cNvSpPr txBox="1"/>
          <p:nvPr/>
        </p:nvSpPr>
        <p:spPr>
          <a:xfrm rot="16399801">
            <a:off x="2374195" y="2685679"/>
            <a:ext cx="2504536" cy="376860"/>
          </a:xfrm>
          <a:prstGeom prst="rect">
            <a:avLst/>
          </a:prstGeom>
          <a:noFill/>
        </p:spPr>
        <p:txBody>
          <a:bodyPr wrap="square" lIns="68407" tIns="34203" rIns="68407" bIns="34203" rtlCol="0">
            <a:spAutoFit/>
          </a:bodyPr>
          <a:lstStyle/>
          <a:p>
            <a:pPr marL="457145" indent="-457145"/>
            <a:r>
              <a:rPr lang="en-US" sz="2000" b="1" dirty="0" smtClean="0"/>
              <a:t>Parking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226824"/>
            <a:ext cx="4800600" cy="5078301"/>
          </a:xfrm>
          <a:prstGeom prst="rect">
            <a:avLst/>
          </a:prstGeom>
          <a:noFill/>
        </p:spPr>
        <p:txBody>
          <a:bodyPr wrap="square" lIns="91428" tIns="45714" rIns="91428" bIns="45714" rtlCol="0">
            <a:spAutoFit/>
          </a:bodyPr>
          <a:lstStyle/>
          <a:p>
            <a:pPr marL="342859" indent="-342859" algn="ctr"/>
            <a:r>
              <a:rPr lang="en-US" sz="2000" dirty="0">
                <a:cs typeface="Arial" pitchFamily="34" charset="0"/>
              </a:rPr>
              <a:t>Project </a:t>
            </a:r>
            <a:r>
              <a:rPr lang="en-US" sz="2000"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400" b="1"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513974"/>
            <a:ext cx="6375180" cy="438416"/>
          </a:xfrm>
          <a:prstGeom prst="rect">
            <a:avLst/>
          </a:prstGeom>
          <a:noFill/>
        </p:spPr>
        <p:txBody>
          <a:bodyPr wrap="square" lIns="68407" tIns="34203" rIns="68407" bIns="34203" rtlCol="0">
            <a:spAutoFit/>
          </a:bodyPr>
          <a:lstStyle/>
          <a:p>
            <a:pPr marL="457145" indent="-457145" algn="ctr"/>
            <a:r>
              <a:rPr lang="en-US" sz="2400" dirty="0" smtClean="0"/>
              <a:t>Zoning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632780" y="626375"/>
          <a:ext cx="11935605" cy="7817186"/>
        </p:xfrm>
        <a:graphic>
          <a:graphicData uri="http://schemas.openxmlformats.org/presentationml/2006/ole">
            <p:oleObj spid="_x0000_s107522" name="Acrobat Document" r:id="rId3" imgW="11344265" imgH="8019997" progId="AcroExch.Document.DC">
              <p:embed/>
            </p:oleObj>
          </a:graphicData>
        </a:graphic>
      </p:graphicFrame>
      <p:sp>
        <p:nvSpPr>
          <p:cNvPr id="4" name="TextBox 3"/>
          <p:cNvSpPr txBox="1"/>
          <p:nvPr/>
        </p:nvSpPr>
        <p:spPr>
          <a:xfrm>
            <a:off x="253305" y="339749"/>
            <a:ext cx="6375180" cy="376860"/>
          </a:xfrm>
          <a:prstGeom prst="rect">
            <a:avLst/>
          </a:prstGeom>
          <a:noFill/>
        </p:spPr>
        <p:txBody>
          <a:bodyPr wrap="square" lIns="68407" tIns="34203" rIns="68407" bIns="34203" rtlCol="0">
            <a:spAutoFit/>
          </a:bodyPr>
          <a:lstStyle/>
          <a:p>
            <a:pPr marL="457145" indent="-457145"/>
            <a:r>
              <a:rPr lang="en-US" sz="2000" dirty="0" smtClean="0"/>
              <a:t>Zoning</a:t>
            </a:r>
          </a:p>
        </p:txBody>
      </p:sp>
      <p:pic>
        <p:nvPicPr>
          <p:cNvPr id="7" name="Picture 2" descr="C:\Users\dsoni\Desktop\arw.PNG"/>
          <p:cNvPicPr>
            <a:picLocks noChangeAspect="1" noChangeArrowheads="1"/>
          </p:cNvPicPr>
          <p:nvPr/>
        </p:nvPicPr>
        <p:blipFill>
          <a:blip r:embed="rId4" cstate="print">
            <a:grayscl/>
          </a:blip>
          <a:srcRect/>
          <a:stretch>
            <a:fillRect/>
          </a:stretch>
        </p:blipFill>
        <p:spPr bwMode="auto">
          <a:xfrm rot="16200000">
            <a:off x="11693713" y="1045679"/>
            <a:ext cx="591494" cy="663629"/>
          </a:xfrm>
          <a:prstGeom prst="rect">
            <a:avLst/>
          </a:prstGeom>
          <a:noFill/>
        </p:spPr>
      </p:pic>
      <p:sp>
        <p:nvSpPr>
          <p:cNvPr id="27" name="Rectangle 26"/>
          <p:cNvSpPr/>
          <p:nvPr/>
        </p:nvSpPr>
        <p:spPr>
          <a:xfrm rot="230060">
            <a:off x="8927821" y="4808901"/>
            <a:ext cx="1865445" cy="1036106"/>
          </a:xfrm>
          <a:prstGeom prst="rect">
            <a:avLst/>
          </a:prstGeom>
          <a:solidFill>
            <a:srgbClr val="FFFF00">
              <a:alpha val="29000"/>
            </a:srgbClr>
          </a:solidFill>
          <a:ln w="76200">
            <a:solidFill>
              <a:srgbClr val="B489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29" name="Rectangle 28"/>
          <p:cNvSpPr/>
          <p:nvPr/>
        </p:nvSpPr>
        <p:spPr>
          <a:xfrm rot="258040">
            <a:off x="8472982" y="5970873"/>
            <a:ext cx="2940437" cy="1783748"/>
          </a:xfrm>
          <a:prstGeom prst="rect">
            <a:avLst/>
          </a:prstGeom>
          <a:solidFill>
            <a:srgbClr val="00B050">
              <a:alpha val="21000"/>
            </a:srgbClr>
          </a:solidFill>
          <a:ln w="762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30" name="Rectangle 29"/>
          <p:cNvSpPr/>
          <p:nvPr/>
        </p:nvSpPr>
        <p:spPr>
          <a:xfrm rot="5560746">
            <a:off x="11209508" y="6743553"/>
            <a:ext cx="1487527" cy="826202"/>
          </a:xfrm>
          <a:prstGeom prst="rect">
            <a:avLst/>
          </a:prstGeom>
          <a:solidFill>
            <a:schemeClr val="accent1">
              <a:alpha val="43000"/>
            </a:schemeClr>
          </a:solidFill>
          <a:ln w="7620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cxnSp>
        <p:nvCxnSpPr>
          <p:cNvPr id="31" name="Straight Arrow Connector 30"/>
          <p:cNvCxnSpPr/>
          <p:nvPr/>
        </p:nvCxnSpPr>
        <p:spPr>
          <a:xfrm flipV="1">
            <a:off x="9380796" y="7153345"/>
            <a:ext cx="1" cy="910741"/>
          </a:xfrm>
          <a:prstGeom prst="straightConnector1">
            <a:avLst/>
          </a:prstGeom>
          <a:ln w="28575">
            <a:prstDash val="sysDash"/>
            <a:headEnd type="none"/>
            <a:tailEnd type="oval"/>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8242371" y="7988192"/>
            <a:ext cx="3339379" cy="684627"/>
          </a:xfrm>
          <a:prstGeom prst="rect">
            <a:avLst/>
          </a:prstGeom>
          <a:noFill/>
        </p:spPr>
        <p:txBody>
          <a:bodyPr wrap="square" lIns="68407" tIns="34203" rIns="68407" bIns="34203" rtlCol="0">
            <a:spAutoFit/>
          </a:bodyPr>
          <a:lstStyle/>
          <a:p>
            <a:pPr marL="457145" indent="-457145"/>
            <a:r>
              <a:rPr lang="en-US" sz="2000" dirty="0" smtClean="0"/>
              <a:t>Athletic track and</a:t>
            </a:r>
          </a:p>
          <a:p>
            <a:pPr marL="457145" indent="-457145"/>
            <a:r>
              <a:rPr lang="en-US" sz="2000" dirty="0" smtClean="0"/>
              <a:t>Outdoor sports zone</a:t>
            </a:r>
          </a:p>
        </p:txBody>
      </p:sp>
      <p:sp>
        <p:nvSpPr>
          <p:cNvPr id="38" name="TextBox 37"/>
          <p:cNvSpPr txBox="1"/>
          <p:nvPr/>
        </p:nvSpPr>
        <p:spPr>
          <a:xfrm>
            <a:off x="9785891" y="3662176"/>
            <a:ext cx="2808114" cy="684627"/>
          </a:xfrm>
          <a:prstGeom prst="rect">
            <a:avLst/>
          </a:prstGeom>
          <a:noFill/>
        </p:spPr>
        <p:txBody>
          <a:bodyPr wrap="square" lIns="68407" tIns="34203" rIns="68407" bIns="34203" rtlCol="0">
            <a:spAutoFit/>
          </a:bodyPr>
          <a:lstStyle/>
          <a:p>
            <a:pPr marL="457145" indent="-457145"/>
            <a:r>
              <a:rPr lang="en-US" sz="2000" dirty="0" smtClean="0"/>
              <a:t>Indoor sports Complex</a:t>
            </a:r>
          </a:p>
          <a:p>
            <a:r>
              <a:rPr lang="en-US" sz="2000" dirty="0" smtClean="0"/>
              <a:t>and Residential tower</a:t>
            </a:r>
          </a:p>
        </p:txBody>
      </p:sp>
      <p:cxnSp>
        <p:nvCxnSpPr>
          <p:cNvPr id="40" name="Straight Arrow Connector 39"/>
          <p:cNvCxnSpPr/>
          <p:nvPr/>
        </p:nvCxnSpPr>
        <p:spPr>
          <a:xfrm>
            <a:off x="10367430" y="4421125"/>
            <a:ext cx="0" cy="910741"/>
          </a:xfrm>
          <a:prstGeom prst="straightConnector1">
            <a:avLst/>
          </a:prstGeom>
          <a:ln w="28575">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flipV="1">
            <a:off x="11961226" y="7381030"/>
            <a:ext cx="1" cy="910741"/>
          </a:xfrm>
          <a:prstGeom prst="straightConnector1">
            <a:avLst/>
          </a:prstGeom>
          <a:ln w="28575">
            <a:prstDash val="sysDash"/>
            <a:headEnd type="none"/>
            <a:tailEnd type="oval"/>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10954501" y="8214294"/>
            <a:ext cx="3339379" cy="376860"/>
          </a:xfrm>
          <a:prstGeom prst="rect">
            <a:avLst/>
          </a:prstGeom>
          <a:noFill/>
        </p:spPr>
        <p:txBody>
          <a:bodyPr wrap="square" lIns="68407" tIns="34203" rIns="68407" bIns="34203" rtlCol="0">
            <a:spAutoFit/>
          </a:bodyPr>
          <a:lstStyle/>
          <a:p>
            <a:r>
              <a:rPr lang="en-US" sz="2000" dirty="0" smtClean="0"/>
              <a:t>Swimming Pool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513974"/>
            <a:ext cx="6375180" cy="438416"/>
          </a:xfrm>
          <a:prstGeom prst="rect">
            <a:avLst/>
          </a:prstGeom>
          <a:noFill/>
        </p:spPr>
        <p:txBody>
          <a:bodyPr wrap="square" lIns="68407" tIns="34203" rIns="68407" bIns="34203" rtlCol="0">
            <a:spAutoFit/>
          </a:bodyPr>
          <a:lstStyle/>
          <a:p>
            <a:pPr marL="457145" indent="-457145" algn="ctr"/>
            <a:r>
              <a:rPr lang="en-US" sz="2400" dirty="0" smtClean="0"/>
              <a:t>Land formation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2146" name="Object 2"/>
          <p:cNvGraphicFramePr>
            <a:graphicFrameLocks noChangeAspect="1"/>
          </p:cNvGraphicFramePr>
          <p:nvPr/>
        </p:nvGraphicFramePr>
        <p:xfrm>
          <a:off x="1392239" y="322264"/>
          <a:ext cx="9871075" cy="8291513"/>
        </p:xfrm>
        <a:graphic>
          <a:graphicData uri="http://schemas.openxmlformats.org/presentationml/2006/ole">
            <p:oleObj spid="_x0000_s262146" name="Acrobat Document" r:id="rId3" imgW="11342857" imgH="8019048" progId="AcroExch.Document.DC">
              <p:embed/>
            </p:oleObj>
          </a:graphicData>
        </a:graphic>
      </p:graphicFrame>
      <p:sp>
        <p:nvSpPr>
          <p:cNvPr id="5" name="TextBox 4"/>
          <p:cNvSpPr txBox="1"/>
          <p:nvPr/>
        </p:nvSpPr>
        <p:spPr>
          <a:xfrm>
            <a:off x="7235645" y="5104180"/>
            <a:ext cx="1669690" cy="346083"/>
          </a:xfrm>
          <a:prstGeom prst="rect">
            <a:avLst/>
          </a:prstGeom>
          <a:noFill/>
        </p:spPr>
        <p:txBody>
          <a:bodyPr wrap="square" lIns="68407" tIns="34203" rIns="68407" bIns="34203" rtlCol="0">
            <a:spAutoFit/>
          </a:bodyPr>
          <a:lstStyle/>
          <a:p>
            <a:pPr marL="457145" indent="-457145"/>
            <a:r>
              <a:rPr lang="en-US" sz="1800" dirty="0" smtClean="0"/>
              <a:t>Retaining wall</a:t>
            </a:r>
          </a:p>
        </p:txBody>
      </p:sp>
      <p:sp>
        <p:nvSpPr>
          <p:cNvPr id="6" name="TextBox 5"/>
          <p:cNvSpPr txBox="1"/>
          <p:nvPr/>
        </p:nvSpPr>
        <p:spPr>
          <a:xfrm rot="19493439">
            <a:off x="5285898" y="3655474"/>
            <a:ext cx="1669690" cy="346083"/>
          </a:xfrm>
          <a:prstGeom prst="rect">
            <a:avLst/>
          </a:prstGeom>
          <a:noFill/>
        </p:spPr>
        <p:txBody>
          <a:bodyPr wrap="square" lIns="68407" tIns="34203" rIns="68407" bIns="34203" rtlCol="0">
            <a:spAutoFit/>
          </a:bodyPr>
          <a:lstStyle/>
          <a:p>
            <a:pPr marL="457145" indent="-457145"/>
            <a:r>
              <a:rPr lang="en-US" sz="1800" dirty="0" smtClean="0"/>
              <a:t>Cutting line</a:t>
            </a:r>
          </a:p>
        </p:txBody>
      </p:sp>
      <p:sp>
        <p:nvSpPr>
          <p:cNvPr id="7" name="TextBox 6"/>
          <p:cNvSpPr txBox="1"/>
          <p:nvPr/>
        </p:nvSpPr>
        <p:spPr>
          <a:xfrm>
            <a:off x="4882901" y="626375"/>
            <a:ext cx="1138425" cy="346083"/>
          </a:xfrm>
          <a:prstGeom prst="rect">
            <a:avLst/>
          </a:prstGeom>
          <a:noFill/>
        </p:spPr>
        <p:txBody>
          <a:bodyPr wrap="square" lIns="68407" tIns="34203" rIns="68407" bIns="34203" rtlCol="0">
            <a:spAutoFit/>
          </a:bodyPr>
          <a:lstStyle/>
          <a:p>
            <a:pPr marL="457145" indent="-457145"/>
            <a:r>
              <a:rPr lang="en-US" sz="1800" dirty="0" smtClean="0"/>
              <a:t>+98.50</a:t>
            </a:r>
          </a:p>
        </p:txBody>
      </p:sp>
      <p:sp>
        <p:nvSpPr>
          <p:cNvPr id="8" name="TextBox 7"/>
          <p:cNvSpPr txBox="1"/>
          <p:nvPr/>
        </p:nvSpPr>
        <p:spPr>
          <a:xfrm>
            <a:off x="6097221" y="3206805"/>
            <a:ext cx="1138425" cy="346083"/>
          </a:xfrm>
          <a:prstGeom prst="rect">
            <a:avLst/>
          </a:prstGeom>
          <a:noFill/>
        </p:spPr>
        <p:txBody>
          <a:bodyPr wrap="square" lIns="68407" tIns="34203" rIns="68407" bIns="34203" rtlCol="0">
            <a:spAutoFit/>
          </a:bodyPr>
          <a:lstStyle/>
          <a:p>
            <a:pPr marL="457145" indent="-457145"/>
            <a:r>
              <a:rPr lang="en-US" sz="1800" dirty="0" smtClean="0"/>
              <a:t>+95.0</a:t>
            </a:r>
          </a:p>
        </p:txBody>
      </p:sp>
      <p:sp>
        <p:nvSpPr>
          <p:cNvPr id="9" name="TextBox 8"/>
          <p:cNvSpPr txBox="1"/>
          <p:nvPr/>
        </p:nvSpPr>
        <p:spPr>
          <a:xfrm>
            <a:off x="6249012" y="6394395"/>
            <a:ext cx="1138425" cy="346083"/>
          </a:xfrm>
          <a:prstGeom prst="rect">
            <a:avLst/>
          </a:prstGeom>
          <a:noFill/>
        </p:spPr>
        <p:txBody>
          <a:bodyPr wrap="square" lIns="68407" tIns="34203" rIns="68407" bIns="34203" rtlCol="0">
            <a:spAutoFit/>
          </a:bodyPr>
          <a:lstStyle/>
          <a:p>
            <a:pPr marL="457145" indent="-457145"/>
            <a:r>
              <a:rPr lang="en-US" sz="1800" dirty="0" smtClean="0"/>
              <a:t>+90.0</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345230"/>
            <a:ext cx="6375180" cy="438416"/>
          </a:xfrm>
          <a:prstGeom prst="rect">
            <a:avLst/>
          </a:prstGeom>
          <a:noFill/>
        </p:spPr>
        <p:txBody>
          <a:bodyPr wrap="square" lIns="68407" tIns="34203" rIns="68407" bIns="34203" rtlCol="0">
            <a:spAutoFit/>
          </a:bodyPr>
          <a:lstStyle/>
          <a:p>
            <a:pPr marL="457145" indent="-457145" algn="ctr"/>
            <a:r>
              <a:rPr lang="en-US" sz="2400" dirty="0" smtClean="0"/>
              <a:t>Master plan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2083" name="Object 3"/>
          <p:cNvGraphicFramePr>
            <a:graphicFrameLocks noChangeAspect="1"/>
          </p:cNvGraphicFramePr>
          <p:nvPr/>
        </p:nvGraphicFramePr>
        <p:xfrm>
          <a:off x="480990" y="1157640"/>
          <a:ext cx="11645177" cy="8044870"/>
        </p:xfrm>
        <a:graphic>
          <a:graphicData uri="http://schemas.openxmlformats.org/presentationml/2006/ole">
            <p:oleObj spid="_x0000_s302083" name="Acrobat Document" r:id="rId3" imgW="11342857" imgH="8019048" progId="AcroExch.Document.DC">
              <p:embed/>
            </p:oleObj>
          </a:graphicData>
        </a:graphic>
      </p:graphicFrame>
      <p:sp>
        <p:nvSpPr>
          <p:cNvPr id="4" name="TextBox 3"/>
          <p:cNvSpPr txBox="1"/>
          <p:nvPr/>
        </p:nvSpPr>
        <p:spPr>
          <a:xfrm>
            <a:off x="253305" y="322795"/>
            <a:ext cx="12548295" cy="376860"/>
          </a:xfrm>
          <a:prstGeom prst="rect">
            <a:avLst/>
          </a:prstGeom>
          <a:noFill/>
        </p:spPr>
        <p:txBody>
          <a:bodyPr wrap="square" lIns="68407" tIns="34203" rIns="68407" bIns="34203" rtlCol="0">
            <a:spAutoFit/>
          </a:bodyPr>
          <a:lstStyle/>
          <a:p>
            <a:pPr marL="457145" indent="-457145"/>
            <a:r>
              <a:rPr lang="en-US" sz="2000" dirty="0" smtClean="0"/>
              <a:t>Master plan</a:t>
            </a:r>
          </a:p>
        </p:txBody>
      </p:sp>
      <p:pic>
        <p:nvPicPr>
          <p:cNvPr id="5"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24" name="TextBox 23"/>
          <p:cNvSpPr txBox="1"/>
          <p:nvPr/>
        </p:nvSpPr>
        <p:spPr>
          <a:xfrm>
            <a:off x="5034691" y="4568719"/>
            <a:ext cx="2808114" cy="307777"/>
          </a:xfrm>
          <a:prstGeom prst="rect">
            <a:avLst/>
          </a:prstGeom>
          <a:noFill/>
        </p:spPr>
        <p:txBody>
          <a:bodyPr wrap="square" lIns="91428" tIns="45714" rIns="91428" bIns="45714" rtlCol="0">
            <a:spAutoFit/>
          </a:bodyPr>
          <a:lstStyle/>
          <a:p>
            <a:r>
              <a:rPr lang="en-US" sz="1400" dirty="0" smtClean="0">
                <a:cs typeface="Arial" pitchFamily="34" charset="0"/>
              </a:rPr>
              <a:t>400m athletic running track</a:t>
            </a:r>
          </a:p>
        </p:txBody>
      </p:sp>
      <p:sp>
        <p:nvSpPr>
          <p:cNvPr id="25" name="TextBox 24"/>
          <p:cNvSpPr txBox="1"/>
          <p:nvPr/>
        </p:nvSpPr>
        <p:spPr>
          <a:xfrm>
            <a:off x="5406845" y="7225044"/>
            <a:ext cx="1828800" cy="307777"/>
          </a:xfrm>
          <a:prstGeom prst="rect">
            <a:avLst/>
          </a:prstGeom>
          <a:noFill/>
        </p:spPr>
        <p:txBody>
          <a:bodyPr wrap="square" lIns="91428" tIns="45714" rIns="91428" bIns="45714" rtlCol="0">
            <a:spAutoFit/>
          </a:bodyPr>
          <a:lstStyle/>
          <a:p>
            <a:r>
              <a:rPr lang="en-US" sz="1400" dirty="0" smtClean="0">
                <a:cs typeface="Arial" pitchFamily="34" charset="0"/>
              </a:rPr>
              <a:t>Football pitch</a:t>
            </a:r>
          </a:p>
        </p:txBody>
      </p:sp>
      <p:sp>
        <p:nvSpPr>
          <p:cNvPr id="26" name="TextBox 25"/>
          <p:cNvSpPr txBox="1"/>
          <p:nvPr/>
        </p:nvSpPr>
        <p:spPr>
          <a:xfrm>
            <a:off x="4351636" y="6706020"/>
            <a:ext cx="1214319" cy="523208"/>
          </a:xfrm>
          <a:prstGeom prst="rect">
            <a:avLst/>
          </a:prstGeom>
          <a:noFill/>
        </p:spPr>
        <p:txBody>
          <a:bodyPr wrap="square" lIns="91428" tIns="45714" rIns="91428" bIns="45714" rtlCol="0">
            <a:spAutoFit/>
          </a:bodyPr>
          <a:lstStyle/>
          <a:p>
            <a:r>
              <a:rPr lang="en-US" sz="1400" dirty="0" smtClean="0">
                <a:cs typeface="Arial" pitchFamily="34" charset="0"/>
              </a:rPr>
              <a:t>Lawn</a:t>
            </a:r>
          </a:p>
          <a:p>
            <a:r>
              <a:rPr lang="en-US" sz="1400" dirty="0" smtClean="0">
                <a:cs typeface="Arial" pitchFamily="34" charset="0"/>
              </a:rPr>
              <a:t>tennis</a:t>
            </a:r>
          </a:p>
        </p:txBody>
      </p:sp>
      <p:sp>
        <p:nvSpPr>
          <p:cNvPr id="29" name="TextBox 28"/>
          <p:cNvSpPr txBox="1"/>
          <p:nvPr/>
        </p:nvSpPr>
        <p:spPr>
          <a:xfrm>
            <a:off x="5186480" y="6845568"/>
            <a:ext cx="1214319" cy="307777"/>
          </a:xfrm>
          <a:prstGeom prst="rect">
            <a:avLst/>
          </a:prstGeom>
          <a:noFill/>
        </p:spPr>
        <p:txBody>
          <a:bodyPr wrap="square" lIns="91428" tIns="45714" rIns="91428" bIns="45714" rtlCol="0">
            <a:spAutoFit/>
          </a:bodyPr>
          <a:lstStyle/>
          <a:p>
            <a:r>
              <a:rPr lang="en-US" sz="1400" dirty="0" err="1" smtClean="0">
                <a:cs typeface="Arial" pitchFamily="34" charset="0"/>
              </a:rPr>
              <a:t>Kho-kho</a:t>
            </a:r>
            <a:endParaRPr lang="en-US" sz="1400" dirty="0" smtClean="0">
              <a:cs typeface="Arial" pitchFamily="34" charset="0"/>
            </a:endParaRPr>
          </a:p>
        </p:txBody>
      </p:sp>
      <p:sp>
        <p:nvSpPr>
          <p:cNvPr id="30" name="TextBox 29"/>
          <p:cNvSpPr txBox="1"/>
          <p:nvPr/>
        </p:nvSpPr>
        <p:spPr>
          <a:xfrm>
            <a:off x="5945431" y="6769673"/>
            <a:ext cx="1214319" cy="307777"/>
          </a:xfrm>
          <a:prstGeom prst="rect">
            <a:avLst/>
          </a:prstGeom>
          <a:noFill/>
        </p:spPr>
        <p:txBody>
          <a:bodyPr wrap="square" lIns="91428" tIns="45714" rIns="91428" bIns="45714" rtlCol="0">
            <a:spAutoFit/>
          </a:bodyPr>
          <a:lstStyle/>
          <a:p>
            <a:r>
              <a:rPr lang="en-US" sz="1400" dirty="0" smtClean="0">
                <a:cs typeface="Arial" pitchFamily="34" charset="0"/>
              </a:rPr>
              <a:t>Volleyball</a:t>
            </a:r>
          </a:p>
        </p:txBody>
      </p:sp>
      <p:sp>
        <p:nvSpPr>
          <p:cNvPr id="33" name="TextBox 32"/>
          <p:cNvSpPr txBox="1"/>
          <p:nvPr/>
        </p:nvSpPr>
        <p:spPr>
          <a:xfrm>
            <a:off x="6780277" y="6693778"/>
            <a:ext cx="1214319" cy="307777"/>
          </a:xfrm>
          <a:prstGeom prst="rect">
            <a:avLst/>
          </a:prstGeom>
          <a:noFill/>
        </p:spPr>
        <p:txBody>
          <a:bodyPr wrap="square" lIns="91428" tIns="45714" rIns="91428" bIns="45714" rtlCol="0">
            <a:spAutoFit/>
          </a:bodyPr>
          <a:lstStyle/>
          <a:p>
            <a:r>
              <a:rPr lang="en-US" sz="1400" dirty="0" err="1" smtClean="0">
                <a:cs typeface="Arial" pitchFamily="34" charset="0"/>
              </a:rPr>
              <a:t>Kabaddi</a:t>
            </a:r>
            <a:endParaRPr lang="en-US" sz="1400" dirty="0" smtClean="0">
              <a:cs typeface="Arial" pitchFamily="34" charset="0"/>
            </a:endParaRPr>
          </a:p>
        </p:txBody>
      </p:sp>
      <p:sp>
        <p:nvSpPr>
          <p:cNvPr id="38" name="TextBox 37"/>
          <p:cNvSpPr txBox="1"/>
          <p:nvPr/>
        </p:nvSpPr>
        <p:spPr>
          <a:xfrm>
            <a:off x="7842805" y="5635445"/>
            <a:ext cx="1366110" cy="523208"/>
          </a:xfrm>
          <a:prstGeom prst="rect">
            <a:avLst/>
          </a:prstGeom>
          <a:noFill/>
        </p:spPr>
        <p:txBody>
          <a:bodyPr wrap="square" lIns="91428" tIns="45714" rIns="91428" bIns="45714" rtlCol="0">
            <a:spAutoFit/>
          </a:bodyPr>
          <a:lstStyle/>
          <a:p>
            <a:r>
              <a:rPr lang="en-US" sz="1400" dirty="0" smtClean="0">
                <a:cs typeface="Arial" pitchFamily="34" charset="0"/>
              </a:rPr>
              <a:t>Space for </a:t>
            </a:r>
          </a:p>
          <a:p>
            <a:r>
              <a:rPr lang="en-US" sz="1400" dirty="0" smtClean="0">
                <a:cs typeface="Arial" pitchFamily="34" charset="0"/>
              </a:rPr>
              <a:t>field event</a:t>
            </a:r>
          </a:p>
        </p:txBody>
      </p:sp>
      <p:sp>
        <p:nvSpPr>
          <p:cNvPr id="40" name="TextBox 39"/>
          <p:cNvSpPr txBox="1"/>
          <p:nvPr/>
        </p:nvSpPr>
        <p:spPr>
          <a:xfrm>
            <a:off x="11409870" y="7300938"/>
            <a:ext cx="1973271" cy="523208"/>
          </a:xfrm>
          <a:prstGeom prst="rect">
            <a:avLst/>
          </a:prstGeom>
          <a:noFill/>
        </p:spPr>
        <p:txBody>
          <a:bodyPr wrap="square" lIns="91428" tIns="45714" rIns="91428" bIns="45714" rtlCol="0">
            <a:spAutoFit/>
          </a:bodyPr>
          <a:lstStyle/>
          <a:p>
            <a:r>
              <a:rPr lang="en-US" sz="1400" dirty="0" smtClean="0">
                <a:cs typeface="Arial" pitchFamily="34" charset="0"/>
              </a:rPr>
              <a:t>Swimming pool</a:t>
            </a:r>
          </a:p>
          <a:p>
            <a:r>
              <a:rPr lang="en-US" sz="1400" dirty="0" smtClean="0">
                <a:cs typeface="Arial" pitchFamily="34" charset="0"/>
              </a:rPr>
              <a:t>50mx25m</a:t>
            </a:r>
          </a:p>
        </p:txBody>
      </p:sp>
      <p:cxnSp>
        <p:nvCxnSpPr>
          <p:cNvPr id="42" name="Straight Arrow Connector 41"/>
          <p:cNvCxnSpPr>
            <a:stCxn id="40" idx="1"/>
          </p:cNvCxnSpPr>
          <p:nvPr/>
        </p:nvCxnSpPr>
        <p:spPr>
          <a:xfrm flipH="1" flipV="1">
            <a:off x="10043764" y="7456927"/>
            <a:ext cx="1366106" cy="10561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H="1">
            <a:off x="5793642" y="1764801"/>
            <a:ext cx="986635" cy="129021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6552591" y="1461222"/>
            <a:ext cx="1973271" cy="307777"/>
          </a:xfrm>
          <a:prstGeom prst="rect">
            <a:avLst/>
          </a:prstGeom>
          <a:noFill/>
        </p:spPr>
        <p:txBody>
          <a:bodyPr wrap="square" lIns="91428" tIns="45714" rIns="91428" bIns="45714" rtlCol="0">
            <a:spAutoFit/>
          </a:bodyPr>
          <a:lstStyle/>
          <a:p>
            <a:r>
              <a:rPr lang="en-US" sz="1400" dirty="0" smtClean="0">
                <a:cs typeface="Arial" pitchFamily="34" charset="0"/>
              </a:rPr>
              <a:t>Indoor Sports Complex</a:t>
            </a:r>
          </a:p>
        </p:txBody>
      </p:sp>
      <p:pic>
        <p:nvPicPr>
          <p:cNvPr id="49" name="Picture 2" descr="C:\Users\dsoni\Desktop\arw.PNG"/>
          <p:cNvPicPr>
            <a:picLocks noChangeAspect="1" noChangeArrowheads="1"/>
          </p:cNvPicPr>
          <p:nvPr/>
        </p:nvPicPr>
        <p:blipFill>
          <a:blip r:embed="rId5" cstate="print">
            <a:lum contrast="10000"/>
          </a:blip>
          <a:srcRect/>
          <a:stretch>
            <a:fillRect/>
          </a:stretch>
        </p:blipFill>
        <p:spPr bwMode="auto">
          <a:xfrm rot="5400000">
            <a:off x="1032452" y="7892098"/>
            <a:ext cx="331243" cy="371638"/>
          </a:xfrm>
          <a:prstGeom prst="rect">
            <a:avLst/>
          </a:prstGeom>
          <a:noFill/>
        </p:spPr>
      </p:pic>
      <p:sp>
        <p:nvSpPr>
          <p:cNvPr id="50" name="TextBox 49"/>
          <p:cNvSpPr txBox="1"/>
          <p:nvPr/>
        </p:nvSpPr>
        <p:spPr>
          <a:xfrm>
            <a:off x="101515" y="7456925"/>
            <a:ext cx="1062530" cy="707874"/>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Main Entry/Exit </a:t>
            </a:r>
            <a:endParaRPr lang="en-US" sz="1000" dirty="0" smtClean="0">
              <a:latin typeface="Arial" pitchFamily="34" charset="0"/>
              <a:cs typeface="Arial" pitchFamily="34" charset="0"/>
            </a:endParaRPr>
          </a:p>
          <a:p>
            <a:r>
              <a:rPr lang="en-US" sz="1400" dirty="0" smtClean="0">
                <a:latin typeface="Arial" pitchFamily="34" charset="0"/>
                <a:cs typeface="Arial" pitchFamily="34" charset="0"/>
              </a:rPr>
              <a:t>`</a:t>
            </a:r>
          </a:p>
        </p:txBody>
      </p:sp>
      <p:sp>
        <p:nvSpPr>
          <p:cNvPr id="52" name="Isosceles Triangle 51"/>
          <p:cNvSpPr/>
          <p:nvPr/>
        </p:nvSpPr>
        <p:spPr>
          <a:xfrm>
            <a:off x="3820371" y="4117546"/>
            <a:ext cx="225746" cy="151789"/>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53" name="TextBox 52"/>
          <p:cNvSpPr txBox="1"/>
          <p:nvPr/>
        </p:nvSpPr>
        <p:spPr>
          <a:xfrm>
            <a:off x="5186480" y="7983994"/>
            <a:ext cx="2580430" cy="307777"/>
          </a:xfrm>
          <a:prstGeom prst="rect">
            <a:avLst/>
          </a:prstGeom>
          <a:noFill/>
        </p:spPr>
        <p:txBody>
          <a:bodyPr wrap="square" lIns="91428" tIns="45714" rIns="91428" bIns="45714" rtlCol="0">
            <a:spAutoFit/>
          </a:bodyPr>
          <a:lstStyle/>
          <a:p>
            <a:r>
              <a:rPr lang="en-US" sz="1400" dirty="0" smtClean="0">
                <a:cs typeface="Arial" pitchFamily="34" charset="0"/>
              </a:rPr>
              <a:t>4.5m wide road</a:t>
            </a:r>
          </a:p>
        </p:txBody>
      </p:sp>
      <p:sp>
        <p:nvSpPr>
          <p:cNvPr id="54" name="TextBox 53"/>
          <p:cNvSpPr txBox="1"/>
          <p:nvPr/>
        </p:nvSpPr>
        <p:spPr>
          <a:xfrm rot="16770295">
            <a:off x="8464608" y="6156914"/>
            <a:ext cx="2580430" cy="307777"/>
          </a:xfrm>
          <a:prstGeom prst="rect">
            <a:avLst/>
          </a:prstGeom>
          <a:noFill/>
        </p:spPr>
        <p:txBody>
          <a:bodyPr wrap="square" lIns="91428" tIns="45714" rIns="91428" bIns="45714" rtlCol="0">
            <a:spAutoFit/>
          </a:bodyPr>
          <a:lstStyle/>
          <a:p>
            <a:r>
              <a:rPr lang="en-US" sz="1400" dirty="0" smtClean="0">
                <a:cs typeface="Arial" pitchFamily="34" charset="0"/>
              </a:rPr>
              <a:t>6m wide road</a:t>
            </a:r>
          </a:p>
        </p:txBody>
      </p:sp>
      <p:sp>
        <p:nvSpPr>
          <p:cNvPr id="55" name="TextBox 54"/>
          <p:cNvSpPr txBox="1"/>
          <p:nvPr/>
        </p:nvSpPr>
        <p:spPr>
          <a:xfrm rot="17653212">
            <a:off x="2239983" y="4578516"/>
            <a:ext cx="2580430" cy="307777"/>
          </a:xfrm>
          <a:prstGeom prst="rect">
            <a:avLst/>
          </a:prstGeom>
          <a:noFill/>
        </p:spPr>
        <p:txBody>
          <a:bodyPr wrap="square" lIns="91428" tIns="45714" rIns="91428" bIns="45714" rtlCol="0">
            <a:spAutoFit/>
          </a:bodyPr>
          <a:lstStyle/>
          <a:p>
            <a:r>
              <a:rPr lang="en-US" sz="1400" dirty="0" smtClean="0">
                <a:cs typeface="Arial" pitchFamily="34" charset="0"/>
              </a:rPr>
              <a:t>7.5m wide road</a:t>
            </a:r>
          </a:p>
        </p:txBody>
      </p:sp>
      <p:sp>
        <p:nvSpPr>
          <p:cNvPr id="57" name="TextBox 56"/>
          <p:cNvSpPr txBox="1"/>
          <p:nvPr/>
        </p:nvSpPr>
        <p:spPr>
          <a:xfrm>
            <a:off x="5565955" y="4265138"/>
            <a:ext cx="2580430" cy="307777"/>
          </a:xfrm>
          <a:prstGeom prst="rect">
            <a:avLst/>
          </a:prstGeom>
          <a:noFill/>
        </p:spPr>
        <p:txBody>
          <a:bodyPr wrap="square" lIns="91428" tIns="45714" rIns="91428" bIns="45714" rtlCol="0">
            <a:spAutoFit/>
          </a:bodyPr>
          <a:lstStyle/>
          <a:p>
            <a:r>
              <a:rPr lang="en-US" sz="1400" dirty="0" smtClean="0">
                <a:cs typeface="Arial" pitchFamily="34" charset="0"/>
              </a:rPr>
              <a:t>10m wide road</a:t>
            </a:r>
          </a:p>
        </p:txBody>
      </p:sp>
      <p:sp>
        <p:nvSpPr>
          <p:cNvPr id="58" name="TextBox 57"/>
          <p:cNvSpPr txBox="1"/>
          <p:nvPr/>
        </p:nvSpPr>
        <p:spPr>
          <a:xfrm>
            <a:off x="1088152" y="2979120"/>
            <a:ext cx="1973271" cy="523208"/>
          </a:xfrm>
          <a:prstGeom prst="rect">
            <a:avLst/>
          </a:prstGeom>
          <a:noFill/>
        </p:spPr>
        <p:txBody>
          <a:bodyPr wrap="square" lIns="91428" tIns="45714" rIns="91428" bIns="45714" rtlCol="0">
            <a:spAutoFit/>
          </a:bodyPr>
          <a:lstStyle/>
          <a:p>
            <a:r>
              <a:rPr lang="en-US" sz="1400" dirty="0" smtClean="0">
                <a:cs typeface="Arial" pitchFamily="34" charset="0"/>
              </a:rPr>
              <a:t>Existing </a:t>
            </a:r>
          </a:p>
          <a:p>
            <a:r>
              <a:rPr lang="en-US" sz="1400" dirty="0" smtClean="0">
                <a:cs typeface="Arial" pitchFamily="34" charset="0"/>
              </a:rPr>
              <a:t>Boys hostel</a:t>
            </a:r>
          </a:p>
        </p:txBody>
      </p:sp>
      <p:sp>
        <p:nvSpPr>
          <p:cNvPr id="60" name="TextBox 59"/>
          <p:cNvSpPr txBox="1"/>
          <p:nvPr/>
        </p:nvSpPr>
        <p:spPr>
          <a:xfrm>
            <a:off x="4048055" y="3738071"/>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+96.7m</a:t>
            </a:r>
          </a:p>
        </p:txBody>
      </p:sp>
      <p:sp>
        <p:nvSpPr>
          <p:cNvPr id="61" name="TextBox 60"/>
          <p:cNvSpPr txBox="1"/>
          <p:nvPr/>
        </p:nvSpPr>
        <p:spPr>
          <a:xfrm>
            <a:off x="2606050" y="7684611"/>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+95.0m</a:t>
            </a:r>
          </a:p>
        </p:txBody>
      </p:sp>
      <p:sp>
        <p:nvSpPr>
          <p:cNvPr id="62" name="TextBox 61"/>
          <p:cNvSpPr txBox="1"/>
          <p:nvPr/>
        </p:nvSpPr>
        <p:spPr>
          <a:xfrm>
            <a:off x="8905336" y="7680413"/>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+95.0m</a:t>
            </a:r>
          </a:p>
        </p:txBody>
      </p:sp>
      <p:sp>
        <p:nvSpPr>
          <p:cNvPr id="63" name="TextBox 62"/>
          <p:cNvSpPr txBox="1"/>
          <p:nvPr/>
        </p:nvSpPr>
        <p:spPr>
          <a:xfrm>
            <a:off x="4882901" y="2519553"/>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+91.6m</a:t>
            </a:r>
          </a:p>
        </p:txBody>
      </p:sp>
      <p:sp>
        <p:nvSpPr>
          <p:cNvPr id="64" name="TextBox 63"/>
          <p:cNvSpPr txBox="1"/>
          <p:nvPr/>
        </p:nvSpPr>
        <p:spPr>
          <a:xfrm>
            <a:off x="5945431" y="1081746"/>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+92.0m</a:t>
            </a:r>
          </a:p>
        </p:txBody>
      </p:sp>
      <p:sp>
        <p:nvSpPr>
          <p:cNvPr id="34" name="TextBox 33"/>
          <p:cNvSpPr txBox="1"/>
          <p:nvPr/>
        </p:nvSpPr>
        <p:spPr>
          <a:xfrm>
            <a:off x="936361" y="7608717"/>
            <a:ext cx="986635" cy="307777"/>
          </a:xfrm>
          <a:prstGeom prst="rect">
            <a:avLst/>
          </a:prstGeom>
          <a:noFill/>
        </p:spPr>
        <p:txBody>
          <a:bodyPr wrap="square" lIns="91428" tIns="45714" rIns="91428" bIns="45714" rtlCol="0">
            <a:spAutoFit/>
          </a:bodyPr>
          <a:lstStyle/>
          <a:p>
            <a:r>
              <a:rPr lang="en-US" sz="1400" dirty="0" smtClean="0">
                <a:solidFill>
                  <a:srgbClr val="0070C0"/>
                </a:solidFill>
                <a:cs typeface="Arial" pitchFamily="34" charset="0"/>
              </a:rPr>
              <a:t>+96.0m</a:t>
            </a:r>
          </a:p>
        </p:txBody>
      </p:sp>
      <p:sp>
        <p:nvSpPr>
          <p:cNvPr id="35" name="TextBox 34"/>
          <p:cNvSpPr txBox="1"/>
          <p:nvPr/>
        </p:nvSpPr>
        <p:spPr>
          <a:xfrm>
            <a:off x="3972162" y="4341033"/>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+95.5m</a:t>
            </a:r>
          </a:p>
        </p:txBody>
      </p:sp>
      <p:sp>
        <p:nvSpPr>
          <p:cNvPr id="36" name="TextBox 35"/>
          <p:cNvSpPr txBox="1"/>
          <p:nvPr/>
        </p:nvSpPr>
        <p:spPr>
          <a:xfrm>
            <a:off x="2530156" y="778165"/>
            <a:ext cx="1973271" cy="523208"/>
          </a:xfrm>
          <a:prstGeom prst="rect">
            <a:avLst/>
          </a:prstGeom>
          <a:noFill/>
        </p:spPr>
        <p:txBody>
          <a:bodyPr wrap="square" lIns="91428" tIns="45714" rIns="91428" bIns="45714" rtlCol="0">
            <a:spAutoFit/>
          </a:bodyPr>
          <a:lstStyle/>
          <a:p>
            <a:r>
              <a:rPr lang="en-US" sz="1400" dirty="0" smtClean="0">
                <a:cs typeface="Arial" pitchFamily="34" charset="0"/>
              </a:rPr>
              <a:t>Existing </a:t>
            </a:r>
          </a:p>
          <a:p>
            <a:r>
              <a:rPr lang="en-US" sz="1400" dirty="0" smtClean="0">
                <a:cs typeface="Arial" pitchFamily="34" charset="0"/>
              </a:rPr>
              <a:t>Girls hostel</a:t>
            </a:r>
          </a:p>
        </p:txBody>
      </p:sp>
      <p:pic>
        <p:nvPicPr>
          <p:cNvPr id="37" name="Picture 2" descr="C:\Users\dsoni\Desktop\arw.PNG"/>
          <p:cNvPicPr>
            <a:picLocks noChangeAspect="1" noChangeArrowheads="1"/>
          </p:cNvPicPr>
          <p:nvPr/>
        </p:nvPicPr>
        <p:blipFill>
          <a:blip r:embed="rId5" cstate="print">
            <a:lum contrast="10000"/>
          </a:blip>
          <a:srcRect/>
          <a:stretch>
            <a:fillRect/>
          </a:stretch>
        </p:blipFill>
        <p:spPr bwMode="auto">
          <a:xfrm rot="14172332">
            <a:off x="5692453" y="586245"/>
            <a:ext cx="342640" cy="384425"/>
          </a:xfrm>
          <a:prstGeom prst="rect">
            <a:avLst/>
          </a:prstGeom>
          <a:noFill/>
        </p:spPr>
      </p:pic>
      <p:sp>
        <p:nvSpPr>
          <p:cNvPr id="41" name="TextBox 40"/>
          <p:cNvSpPr txBox="1"/>
          <p:nvPr/>
        </p:nvSpPr>
        <p:spPr>
          <a:xfrm>
            <a:off x="6097221" y="626376"/>
            <a:ext cx="1290215" cy="707874"/>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Secondary Entry/Exit </a:t>
            </a:r>
            <a:endParaRPr lang="en-US" sz="1000" dirty="0" smtClean="0">
              <a:latin typeface="Arial" pitchFamily="34" charset="0"/>
              <a:cs typeface="Arial" pitchFamily="34" charset="0"/>
            </a:endParaRPr>
          </a:p>
          <a:p>
            <a:endParaRPr lang="en-US" sz="1400" dirty="0" smtClean="0">
              <a:latin typeface="Arial" pitchFamily="34" charset="0"/>
              <a:cs typeface="Arial" pitchFamily="34" charset="0"/>
            </a:endParaRPr>
          </a:p>
        </p:txBody>
      </p:sp>
      <p:sp>
        <p:nvSpPr>
          <p:cNvPr id="43" name="TextBox 42"/>
          <p:cNvSpPr txBox="1"/>
          <p:nvPr/>
        </p:nvSpPr>
        <p:spPr>
          <a:xfrm>
            <a:off x="5338270" y="8367667"/>
            <a:ext cx="1828800" cy="307777"/>
          </a:xfrm>
          <a:prstGeom prst="rect">
            <a:avLst/>
          </a:prstGeom>
          <a:noFill/>
        </p:spPr>
        <p:txBody>
          <a:bodyPr wrap="square" lIns="91428" tIns="45714" rIns="91428" bIns="45714" rtlCol="0">
            <a:spAutoFit/>
          </a:bodyPr>
          <a:lstStyle/>
          <a:p>
            <a:r>
              <a:rPr lang="en-US" sz="1400" dirty="0" smtClean="0">
                <a:cs typeface="Arial" pitchFamily="34" charset="0"/>
              </a:rPr>
              <a:t>250m</a:t>
            </a:r>
          </a:p>
        </p:txBody>
      </p:sp>
      <p:sp>
        <p:nvSpPr>
          <p:cNvPr id="44" name="TextBox 43"/>
          <p:cNvSpPr txBox="1"/>
          <p:nvPr/>
        </p:nvSpPr>
        <p:spPr>
          <a:xfrm rot="2452995">
            <a:off x="7723643" y="3995443"/>
            <a:ext cx="1828800" cy="307777"/>
          </a:xfrm>
          <a:prstGeom prst="rect">
            <a:avLst/>
          </a:prstGeom>
          <a:noFill/>
        </p:spPr>
        <p:txBody>
          <a:bodyPr wrap="square" lIns="91428" tIns="45714" rIns="91428" bIns="45714" rtlCol="0">
            <a:spAutoFit/>
          </a:bodyPr>
          <a:lstStyle/>
          <a:p>
            <a:r>
              <a:rPr lang="en-US" sz="1400" dirty="0" smtClean="0">
                <a:cs typeface="Arial" pitchFamily="34" charset="0"/>
              </a:rPr>
              <a:t>230m</a:t>
            </a:r>
          </a:p>
        </p:txBody>
      </p:sp>
      <p:sp>
        <p:nvSpPr>
          <p:cNvPr id="47" name="TextBox 46"/>
          <p:cNvSpPr txBox="1"/>
          <p:nvPr/>
        </p:nvSpPr>
        <p:spPr>
          <a:xfrm rot="16879228">
            <a:off x="10544557" y="7059274"/>
            <a:ext cx="1828800" cy="307777"/>
          </a:xfrm>
          <a:prstGeom prst="rect">
            <a:avLst/>
          </a:prstGeom>
          <a:noFill/>
        </p:spPr>
        <p:txBody>
          <a:bodyPr wrap="square" lIns="91428" tIns="45714" rIns="91428" bIns="45714" rtlCol="0">
            <a:spAutoFit/>
          </a:bodyPr>
          <a:lstStyle/>
          <a:p>
            <a:r>
              <a:rPr lang="en-US" sz="1400" dirty="0" smtClean="0">
                <a:cs typeface="Arial" pitchFamily="34" charset="0"/>
              </a:rPr>
              <a:t>60m</a:t>
            </a:r>
          </a:p>
        </p:txBody>
      </p:sp>
      <p:sp>
        <p:nvSpPr>
          <p:cNvPr id="48" name="TextBox 47"/>
          <p:cNvSpPr txBox="1"/>
          <p:nvPr/>
        </p:nvSpPr>
        <p:spPr>
          <a:xfrm rot="17546948">
            <a:off x="3404925" y="3105502"/>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Slope 1:7</a:t>
            </a:r>
            <a:endParaRPr lang="en-US" sz="1400" dirty="0" smtClean="0">
              <a:latin typeface="Arial" pitchFamily="34" charset="0"/>
              <a:cs typeface="Arial" pitchFamily="34" charset="0"/>
            </a:endParaRPr>
          </a:p>
        </p:txBody>
      </p:sp>
      <p:pic>
        <p:nvPicPr>
          <p:cNvPr id="51" name="Picture 2" descr="C:\Users\dsoni\Desktop\arw.PNG"/>
          <p:cNvPicPr>
            <a:picLocks noChangeAspect="1" noChangeArrowheads="1"/>
          </p:cNvPicPr>
          <p:nvPr/>
        </p:nvPicPr>
        <p:blipFill>
          <a:blip r:embed="rId5" cstate="print">
            <a:lum contrast="10000"/>
          </a:blip>
          <a:srcRect/>
          <a:stretch>
            <a:fillRect/>
          </a:stretch>
        </p:blipFill>
        <p:spPr bwMode="auto">
          <a:xfrm rot="1291023">
            <a:off x="4029452" y="2707628"/>
            <a:ext cx="254394" cy="41798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270337" name="Picture 1" descr="C:\Users\mshah.MSA\Desktop\GNLU Sports Complex\JPG Images\05a.JPG"/>
          <p:cNvPicPr>
            <a:picLocks noChangeAspect="1" noChangeArrowheads="1"/>
          </p:cNvPicPr>
          <p:nvPr/>
        </p:nvPicPr>
        <p:blipFill>
          <a:blip r:embed="rId2" cstate="print"/>
          <a:srcRect t="17436" r="7692" b="3590"/>
          <a:stretch>
            <a:fillRect/>
          </a:stretch>
        </p:blipFill>
        <p:spPr bwMode="auto">
          <a:xfrm>
            <a:off x="480990" y="1613010"/>
            <a:ext cx="11780481" cy="6299285"/>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271361" name="Picture 1" descr="C:\Users\mshah.MSA\Desktop\GNLU Sports Complex\JPG Images\06a.JPG"/>
          <p:cNvPicPr>
            <a:picLocks noChangeAspect="1" noChangeArrowheads="1"/>
          </p:cNvPicPr>
          <p:nvPr/>
        </p:nvPicPr>
        <p:blipFill>
          <a:blip r:embed="rId2" cstate="print"/>
          <a:srcRect t="16738"/>
          <a:stretch>
            <a:fillRect/>
          </a:stretch>
        </p:blipFill>
        <p:spPr bwMode="auto">
          <a:xfrm>
            <a:off x="556885" y="1764800"/>
            <a:ext cx="11739939" cy="610930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226824"/>
            <a:ext cx="4800600" cy="5078301"/>
          </a:xfrm>
          <a:prstGeom prst="rect">
            <a:avLst/>
          </a:prstGeom>
          <a:noFill/>
        </p:spPr>
        <p:txBody>
          <a:bodyPr wrap="square" lIns="91428" tIns="45714" rIns="91428" bIns="45714" rtlCol="0">
            <a:spAutoFit/>
          </a:bodyPr>
          <a:lstStyle/>
          <a:p>
            <a:pPr marL="342859" indent="-342859" algn="ctr"/>
            <a:r>
              <a:rPr lang="en-US" sz="2400" b="1" dirty="0">
                <a:cs typeface="Arial" pitchFamily="34" charset="0"/>
              </a:rPr>
              <a:t>Project </a:t>
            </a:r>
            <a:r>
              <a:rPr lang="en-US" sz="2400" b="1"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3" name="Picture 3" descr="Z:\G\GNLU_SPORTS_ARC_GAN_MSA1914\1914_3D\1914_3D_CD\1914_3D_CD_IMG VER01\1914_3D_CD_03\JPG Images\01.jpg"/>
          <p:cNvPicPr>
            <a:picLocks noChangeAspect="1" noChangeArrowheads="1"/>
          </p:cNvPicPr>
          <p:nvPr/>
        </p:nvPicPr>
        <p:blipFill>
          <a:blip r:embed="rId2" cstate="print"/>
          <a:srcRect/>
          <a:stretch>
            <a:fillRect/>
          </a:stretch>
        </p:blipFill>
        <p:spPr bwMode="auto">
          <a:xfrm>
            <a:off x="685800" y="1828800"/>
            <a:ext cx="11430000" cy="592074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3" name="Picture 4" descr="Z:\G\GNLU_SPORTS_ARC_GAN_MSA1914\1914_3D\1914_3D_CD\1914_3D_CD_IMG VER01\1914_3D_CD_03\JPG Images\02.jpg"/>
          <p:cNvPicPr>
            <a:picLocks noChangeAspect="1" noChangeArrowheads="1"/>
          </p:cNvPicPr>
          <p:nvPr/>
        </p:nvPicPr>
        <p:blipFill>
          <a:blip r:embed="rId2" cstate="print"/>
          <a:srcRect/>
          <a:stretch>
            <a:fillRect/>
          </a:stretch>
        </p:blipFill>
        <p:spPr bwMode="auto">
          <a:xfrm>
            <a:off x="609600" y="1600199"/>
            <a:ext cx="11506200" cy="6414707"/>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3" name="Picture 5" descr="Z:\G\GNLU_SPORTS_ARC_GAN_MSA1914\1914_3D\1914_3D_CD\1914_3D_CD_IMG VER01\1914_3D_CD_03\JPG Images\03.JPG"/>
          <p:cNvPicPr>
            <a:picLocks noChangeAspect="1" noChangeArrowheads="1"/>
          </p:cNvPicPr>
          <p:nvPr/>
        </p:nvPicPr>
        <p:blipFill>
          <a:blip r:embed="rId2" cstate="print"/>
          <a:srcRect/>
          <a:stretch>
            <a:fillRect/>
          </a:stretch>
        </p:blipFill>
        <p:spPr bwMode="auto">
          <a:xfrm>
            <a:off x="533400" y="1417626"/>
            <a:ext cx="11734800" cy="6735774"/>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Sports complex </a:t>
            </a:r>
          </a:p>
        </p:txBody>
      </p:sp>
      <p:pic>
        <p:nvPicPr>
          <p:cNvPr id="3" name="Picture 6" descr="Z:\G\GNLU_SPORTS_ARC_GAN_MSA1914\1914_3D\1914_3D_CD\1914_3D_CD_IMG VER01\1914_3D_CD_03\JPG Images\04.jpg"/>
          <p:cNvPicPr>
            <a:picLocks noChangeAspect="1" noChangeArrowheads="1"/>
          </p:cNvPicPr>
          <p:nvPr/>
        </p:nvPicPr>
        <p:blipFill>
          <a:blip r:embed="rId2" cstate="print"/>
          <a:srcRect/>
          <a:stretch>
            <a:fillRect/>
          </a:stretch>
        </p:blipFill>
        <p:spPr bwMode="auto">
          <a:xfrm>
            <a:off x="609600" y="1669712"/>
            <a:ext cx="11506200" cy="633128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345230"/>
            <a:ext cx="6375180" cy="438416"/>
          </a:xfrm>
          <a:prstGeom prst="rect">
            <a:avLst/>
          </a:prstGeom>
          <a:noFill/>
        </p:spPr>
        <p:txBody>
          <a:bodyPr wrap="square" lIns="68407" tIns="34203" rIns="68407" bIns="34203" rtlCol="0">
            <a:spAutoFit/>
          </a:bodyPr>
          <a:lstStyle/>
          <a:p>
            <a:pPr marL="457145" indent="-457145" algn="ctr"/>
            <a:r>
              <a:rPr lang="en-US" sz="2400" dirty="0" smtClean="0"/>
              <a:t>Indoor sports complex</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8" name="Object 4"/>
          <p:cNvGraphicFramePr>
            <a:graphicFrameLocks noChangeAspect="1"/>
          </p:cNvGraphicFramePr>
          <p:nvPr/>
        </p:nvGraphicFramePr>
        <p:xfrm>
          <a:off x="65088" y="627063"/>
          <a:ext cx="11342687" cy="8018462"/>
        </p:xfrm>
        <a:graphic>
          <a:graphicData uri="http://schemas.openxmlformats.org/presentationml/2006/ole">
            <p:oleObj spid="_x0000_s267268" name="Acrobat Document" r:id="rId3" imgW="11342857" imgH="8019048" progId="AcroExch.Document.DC">
              <p:embed/>
            </p:oleObj>
          </a:graphicData>
        </a:graphic>
      </p:graphicFrame>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pPr marL="457145" indent="-457145"/>
            <a:r>
              <a:rPr lang="en-US" sz="2000" dirty="0" smtClean="0"/>
              <a:t>Indoor sports complex _ Lower Ground Floor Plan </a:t>
            </a:r>
          </a:p>
        </p:txBody>
      </p:sp>
      <p:pic>
        <p:nvPicPr>
          <p:cNvPr id="48"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38" name="TextBox 37"/>
          <p:cNvSpPr txBox="1"/>
          <p:nvPr/>
        </p:nvSpPr>
        <p:spPr>
          <a:xfrm>
            <a:off x="5414166" y="4173867"/>
            <a:ext cx="986635" cy="323153"/>
          </a:xfrm>
          <a:prstGeom prst="rect">
            <a:avLst/>
          </a:prstGeom>
          <a:noFill/>
        </p:spPr>
        <p:txBody>
          <a:bodyPr wrap="square" lIns="91428" tIns="45714" rIns="91428" bIns="45714" rtlCol="0">
            <a:spAutoFit/>
          </a:bodyPr>
          <a:lstStyle/>
          <a:p>
            <a:r>
              <a:rPr lang="en-US" sz="1500" dirty="0" smtClean="0">
                <a:solidFill>
                  <a:srgbClr val="FF0000"/>
                </a:solidFill>
                <a:cs typeface="Arial" pitchFamily="34" charset="0"/>
              </a:rPr>
              <a:t>+91.6m</a:t>
            </a:r>
          </a:p>
        </p:txBody>
      </p:sp>
      <p:sp>
        <p:nvSpPr>
          <p:cNvPr id="69" name="Isosceles Triangle 68"/>
          <p:cNvSpPr/>
          <p:nvPr/>
        </p:nvSpPr>
        <p:spPr>
          <a:xfrm rot="10800000">
            <a:off x="4275741" y="4729167"/>
            <a:ext cx="263528" cy="22322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76" name="TextBox 75"/>
          <p:cNvSpPr txBox="1"/>
          <p:nvPr/>
        </p:nvSpPr>
        <p:spPr>
          <a:xfrm>
            <a:off x="6856170" y="2979120"/>
            <a:ext cx="1669690" cy="553986"/>
          </a:xfrm>
          <a:prstGeom prst="rect">
            <a:avLst/>
          </a:prstGeom>
          <a:noFill/>
        </p:spPr>
        <p:txBody>
          <a:bodyPr wrap="square" lIns="91428" tIns="45714" rIns="91428" bIns="45714" rtlCol="0">
            <a:spAutoFit/>
          </a:bodyPr>
          <a:lstStyle/>
          <a:p>
            <a:pPr algn="ctr"/>
            <a:r>
              <a:rPr lang="en-US" sz="1500" dirty="0" smtClean="0">
                <a:cs typeface="Arial" pitchFamily="34" charset="0"/>
              </a:rPr>
              <a:t>Existing </a:t>
            </a:r>
          </a:p>
          <a:p>
            <a:pPr algn="ctr"/>
            <a:r>
              <a:rPr lang="en-US" sz="1500" dirty="0" smtClean="0">
                <a:cs typeface="Arial" pitchFamily="34" charset="0"/>
              </a:rPr>
              <a:t>STP</a:t>
            </a:r>
          </a:p>
        </p:txBody>
      </p:sp>
      <p:sp>
        <p:nvSpPr>
          <p:cNvPr id="27" name="Freeform 26"/>
          <p:cNvSpPr/>
          <p:nvPr/>
        </p:nvSpPr>
        <p:spPr>
          <a:xfrm>
            <a:off x="3695701" y="1066801"/>
            <a:ext cx="4991099" cy="3581400"/>
          </a:xfrm>
          <a:custGeom>
            <a:avLst/>
            <a:gdLst>
              <a:gd name="connsiteX0" fmla="*/ 3162300 w 4991100"/>
              <a:gd name="connsiteY0" fmla="*/ 0 h 3581400"/>
              <a:gd name="connsiteX1" fmla="*/ 590550 w 4991100"/>
              <a:gd name="connsiteY1" fmla="*/ 1600200 h 3581400"/>
              <a:gd name="connsiteX2" fmla="*/ 0 w 4991100"/>
              <a:gd name="connsiteY2" fmla="*/ 3124200 h 3581400"/>
              <a:gd name="connsiteX3" fmla="*/ 2476500 w 4991100"/>
              <a:gd name="connsiteY3" fmla="*/ 3143250 h 3581400"/>
              <a:gd name="connsiteX4" fmla="*/ 2933700 w 4991100"/>
              <a:gd name="connsiteY4" fmla="*/ 3486150 h 3581400"/>
              <a:gd name="connsiteX5" fmla="*/ 3067050 w 4991100"/>
              <a:gd name="connsiteY5" fmla="*/ 3581400 h 3581400"/>
              <a:gd name="connsiteX6" fmla="*/ 4991100 w 4991100"/>
              <a:gd name="connsiteY6" fmla="*/ 3581400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1100" h="3581400">
                <a:moveTo>
                  <a:pt x="3162300" y="0"/>
                </a:moveTo>
                <a:lnTo>
                  <a:pt x="590550" y="1600200"/>
                </a:lnTo>
                <a:lnTo>
                  <a:pt x="0" y="3124200"/>
                </a:lnTo>
                <a:lnTo>
                  <a:pt x="2476500" y="3143250"/>
                </a:lnTo>
                <a:lnTo>
                  <a:pt x="2933700" y="3486150"/>
                </a:lnTo>
                <a:lnTo>
                  <a:pt x="3067050" y="3581400"/>
                </a:lnTo>
                <a:lnTo>
                  <a:pt x="4991100" y="3581400"/>
                </a:lnTo>
              </a:path>
            </a:pathLst>
          </a:custGeom>
          <a:ln w="762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lIns="91428" tIns="45714" rIns="91428" bIns="45714" rtlCol="0" anchor="ctr"/>
          <a:lstStyle/>
          <a:p>
            <a:pPr algn="ctr"/>
            <a:endParaRPr lang="en-US"/>
          </a:p>
        </p:txBody>
      </p:sp>
      <p:sp>
        <p:nvSpPr>
          <p:cNvPr id="29" name="Freeform 28"/>
          <p:cNvSpPr/>
          <p:nvPr/>
        </p:nvSpPr>
        <p:spPr>
          <a:xfrm>
            <a:off x="3516791" y="4193440"/>
            <a:ext cx="3143251" cy="419100"/>
          </a:xfrm>
          <a:custGeom>
            <a:avLst/>
            <a:gdLst>
              <a:gd name="connsiteX0" fmla="*/ 3143250 w 3143250"/>
              <a:gd name="connsiteY0" fmla="*/ 419100 h 419100"/>
              <a:gd name="connsiteX1" fmla="*/ 0 w 3143250"/>
              <a:gd name="connsiteY1" fmla="*/ 400050 h 419100"/>
              <a:gd name="connsiteX2" fmla="*/ 171450 w 3143250"/>
              <a:gd name="connsiteY2" fmla="*/ 0 h 419100"/>
            </a:gdLst>
            <a:ahLst/>
            <a:cxnLst>
              <a:cxn ang="0">
                <a:pos x="connsiteX0" y="connsiteY0"/>
              </a:cxn>
              <a:cxn ang="0">
                <a:pos x="connsiteX1" y="connsiteY1"/>
              </a:cxn>
              <a:cxn ang="0">
                <a:pos x="connsiteX2" y="connsiteY2"/>
              </a:cxn>
            </a:cxnLst>
            <a:rect l="l" t="t" r="r" b="b"/>
            <a:pathLst>
              <a:path w="3143250" h="419100">
                <a:moveTo>
                  <a:pt x="3143250" y="419100"/>
                </a:moveTo>
                <a:lnTo>
                  <a:pt x="0" y="400050"/>
                </a:lnTo>
                <a:lnTo>
                  <a:pt x="171450" y="0"/>
                </a:lnTo>
              </a:path>
            </a:pathLst>
          </a:custGeom>
          <a:ln w="76200">
            <a:solidFill>
              <a:schemeClr val="accent1">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lIns="91428" tIns="45714" rIns="91428" bIns="45714" rtlCol="0" anchor="ctr"/>
          <a:lstStyle/>
          <a:p>
            <a:pPr algn="ctr"/>
            <a:endParaRPr lang="en-US"/>
          </a:p>
        </p:txBody>
      </p:sp>
      <p:pic>
        <p:nvPicPr>
          <p:cNvPr id="30" name="Picture 2" descr="C:\Users\dsoni\Desktop\arw.PNG"/>
          <p:cNvPicPr>
            <a:picLocks noChangeAspect="1" noChangeArrowheads="1"/>
          </p:cNvPicPr>
          <p:nvPr/>
        </p:nvPicPr>
        <p:blipFill>
          <a:blip r:embed="rId5" cstate="print">
            <a:lum contrast="10000"/>
          </a:blip>
          <a:srcRect/>
          <a:stretch>
            <a:fillRect/>
          </a:stretch>
        </p:blipFill>
        <p:spPr bwMode="auto">
          <a:xfrm rot="14172332">
            <a:off x="6906773" y="819877"/>
            <a:ext cx="342640" cy="384425"/>
          </a:xfrm>
          <a:prstGeom prst="rect">
            <a:avLst/>
          </a:prstGeom>
          <a:noFill/>
        </p:spPr>
      </p:pic>
      <p:sp>
        <p:nvSpPr>
          <p:cNvPr id="31" name="TextBox 30"/>
          <p:cNvSpPr txBox="1"/>
          <p:nvPr/>
        </p:nvSpPr>
        <p:spPr>
          <a:xfrm>
            <a:off x="2150680" y="5368590"/>
            <a:ext cx="1290215" cy="692485"/>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Entry from upper ground level</a:t>
            </a:r>
            <a:endParaRPr lang="en-US" sz="1400" dirty="0" smtClean="0">
              <a:latin typeface="Arial" pitchFamily="34" charset="0"/>
              <a:cs typeface="Arial" pitchFamily="34" charset="0"/>
            </a:endParaRPr>
          </a:p>
        </p:txBody>
      </p:sp>
      <p:sp>
        <p:nvSpPr>
          <p:cNvPr id="32" name="TextBox 31"/>
          <p:cNvSpPr txBox="1"/>
          <p:nvPr/>
        </p:nvSpPr>
        <p:spPr>
          <a:xfrm>
            <a:off x="5414166" y="5104180"/>
            <a:ext cx="986635" cy="323153"/>
          </a:xfrm>
          <a:prstGeom prst="rect">
            <a:avLst/>
          </a:prstGeom>
          <a:noFill/>
        </p:spPr>
        <p:txBody>
          <a:bodyPr wrap="square" lIns="91428" tIns="45714" rIns="91428" bIns="45714" rtlCol="0">
            <a:spAutoFit/>
          </a:bodyPr>
          <a:lstStyle/>
          <a:p>
            <a:r>
              <a:rPr lang="en-US" sz="1500" dirty="0" smtClean="0">
                <a:solidFill>
                  <a:srgbClr val="FF0000"/>
                </a:solidFill>
                <a:cs typeface="Arial" pitchFamily="34" charset="0"/>
              </a:rPr>
              <a:t>+92.2m</a:t>
            </a:r>
          </a:p>
        </p:txBody>
      </p:sp>
      <p:pic>
        <p:nvPicPr>
          <p:cNvPr id="61" name="Picture 2" descr="C:\Users\dsoni\Desktop\arw.PNG"/>
          <p:cNvPicPr>
            <a:picLocks noChangeAspect="1" noChangeArrowheads="1"/>
          </p:cNvPicPr>
          <p:nvPr/>
        </p:nvPicPr>
        <p:blipFill>
          <a:blip r:embed="rId5" cstate="print">
            <a:lum contrast="10000"/>
          </a:blip>
          <a:srcRect/>
          <a:stretch>
            <a:fillRect/>
          </a:stretch>
        </p:blipFill>
        <p:spPr bwMode="auto">
          <a:xfrm rot="1827245">
            <a:off x="3081265" y="4756193"/>
            <a:ext cx="444569" cy="498785"/>
          </a:xfrm>
          <a:prstGeom prst="rect">
            <a:avLst/>
          </a:prstGeom>
          <a:noFill/>
        </p:spPr>
      </p:pic>
      <p:sp>
        <p:nvSpPr>
          <p:cNvPr id="62" name="TextBox 61"/>
          <p:cNvSpPr txBox="1"/>
          <p:nvPr/>
        </p:nvSpPr>
        <p:spPr>
          <a:xfrm>
            <a:off x="7235645" y="854061"/>
            <a:ext cx="1290215" cy="707874"/>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Secondary Entry/Exit </a:t>
            </a:r>
            <a:endParaRPr lang="en-US" sz="1000" dirty="0" smtClean="0">
              <a:latin typeface="Arial" pitchFamily="34" charset="0"/>
              <a:cs typeface="Arial" pitchFamily="34" charset="0"/>
            </a:endParaRPr>
          </a:p>
          <a:p>
            <a:endParaRPr lang="en-US" sz="1400" dirty="0" smtClean="0">
              <a:latin typeface="Arial" pitchFamily="34" charset="0"/>
              <a:cs typeface="Arial" pitchFamily="34" charset="0"/>
            </a:endParaRPr>
          </a:p>
        </p:txBody>
      </p:sp>
      <p:sp>
        <p:nvSpPr>
          <p:cNvPr id="15" name="TextBox 14"/>
          <p:cNvSpPr txBox="1"/>
          <p:nvPr/>
        </p:nvSpPr>
        <p:spPr>
          <a:xfrm rot="1532333">
            <a:off x="2833735" y="7659661"/>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16" name="TextBox 15"/>
          <p:cNvSpPr txBox="1"/>
          <p:nvPr/>
        </p:nvSpPr>
        <p:spPr>
          <a:xfrm>
            <a:off x="8449965" y="8064085"/>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17" name="Rectangle 16"/>
          <p:cNvSpPr/>
          <p:nvPr/>
        </p:nvSpPr>
        <p:spPr>
          <a:xfrm>
            <a:off x="2074785" y="4800600"/>
            <a:ext cx="7968975" cy="3794750"/>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220" name="Object 4"/>
          <p:cNvGraphicFramePr>
            <a:graphicFrameLocks noChangeAspect="1"/>
          </p:cNvGraphicFramePr>
          <p:nvPr/>
        </p:nvGraphicFramePr>
        <p:xfrm>
          <a:off x="977900" y="1323975"/>
          <a:ext cx="11342688" cy="6556375"/>
        </p:xfrm>
        <a:graphic>
          <a:graphicData uri="http://schemas.openxmlformats.org/presentationml/2006/ole">
            <p:oleObj spid="_x0000_s265220" name="Acrobat Document" r:id="rId3" imgW="11342857" imgH="8019048" progId="AcroExch.Document.DC">
              <p:embed/>
            </p:oleObj>
          </a:graphicData>
        </a:graphic>
      </p:graphicFrame>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pPr marL="457145" indent="-457145"/>
            <a:r>
              <a:rPr lang="en-US" sz="2000" dirty="0" smtClean="0"/>
              <a:t>Indoor sports complex _ Lower Ground Floor Plan _ Option 01</a:t>
            </a:r>
          </a:p>
        </p:txBody>
      </p:sp>
      <p:sp>
        <p:nvSpPr>
          <p:cNvPr id="147" name="TextBox 146"/>
          <p:cNvSpPr txBox="1"/>
          <p:nvPr/>
        </p:nvSpPr>
        <p:spPr>
          <a:xfrm>
            <a:off x="405705" y="8446176"/>
            <a:ext cx="12219095" cy="376851"/>
          </a:xfrm>
          <a:prstGeom prst="rect">
            <a:avLst/>
          </a:prstGeom>
          <a:noFill/>
        </p:spPr>
        <p:txBody>
          <a:bodyPr wrap="square" lIns="68407" tIns="34203" rIns="68407" bIns="34203" rtlCol="0">
            <a:spAutoFit/>
          </a:bodyPr>
          <a:lstStyle/>
          <a:p>
            <a:pPr marL="457145" indent="-457145"/>
            <a:r>
              <a:rPr lang="en-US" sz="2000" dirty="0" smtClean="0"/>
              <a:t>Built-up area – 2915 </a:t>
            </a:r>
            <a:r>
              <a:rPr lang="en-US" sz="2000" dirty="0" err="1" smtClean="0"/>
              <a:t>Sq.m</a:t>
            </a:r>
            <a:r>
              <a:rPr lang="en-US" sz="2000" dirty="0" smtClean="0"/>
              <a:t>.</a:t>
            </a:r>
          </a:p>
        </p:txBody>
      </p:sp>
      <p:pic>
        <p:nvPicPr>
          <p:cNvPr id="48"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26" name="TextBox 25"/>
          <p:cNvSpPr txBox="1"/>
          <p:nvPr/>
        </p:nvSpPr>
        <p:spPr>
          <a:xfrm>
            <a:off x="6932066" y="5483656"/>
            <a:ext cx="1214319" cy="323153"/>
          </a:xfrm>
          <a:prstGeom prst="rect">
            <a:avLst/>
          </a:prstGeom>
          <a:noFill/>
        </p:spPr>
        <p:txBody>
          <a:bodyPr wrap="square" lIns="91428" tIns="45714" rIns="91428" bIns="45714" rtlCol="0">
            <a:spAutoFit/>
          </a:bodyPr>
          <a:lstStyle/>
          <a:p>
            <a:pPr algn="ctr"/>
            <a:r>
              <a:rPr lang="en-US" sz="1500" dirty="0" smtClean="0">
                <a:cs typeface="Arial" pitchFamily="34" charset="0"/>
              </a:rPr>
              <a:t>Judo</a:t>
            </a:r>
          </a:p>
        </p:txBody>
      </p:sp>
      <p:sp>
        <p:nvSpPr>
          <p:cNvPr id="27" name="TextBox 26"/>
          <p:cNvSpPr txBox="1"/>
          <p:nvPr/>
        </p:nvSpPr>
        <p:spPr>
          <a:xfrm>
            <a:off x="4807005" y="3738070"/>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Weightlifting</a:t>
            </a:r>
          </a:p>
        </p:txBody>
      </p:sp>
      <p:sp>
        <p:nvSpPr>
          <p:cNvPr id="28" name="TextBox 27"/>
          <p:cNvSpPr txBox="1"/>
          <p:nvPr/>
        </p:nvSpPr>
        <p:spPr>
          <a:xfrm>
            <a:off x="4427529" y="2827331"/>
            <a:ext cx="2125060" cy="553986"/>
          </a:xfrm>
          <a:prstGeom prst="rect">
            <a:avLst/>
          </a:prstGeom>
          <a:noFill/>
        </p:spPr>
        <p:txBody>
          <a:bodyPr wrap="square" lIns="91428" tIns="45714" rIns="91428" bIns="45714" rtlCol="0">
            <a:spAutoFit/>
          </a:bodyPr>
          <a:lstStyle/>
          <a:p>
            <a:pPr algn="ctr"/>
            <a:r>
              <a:rPr lang="en-US" sz="1500" dirty="0" smtClean="0">
                <a:cs typeface="Arial" pitchFamily="34" charset="0"/>
              </a:rPr>
              <a:t>Indoor </a:t>
            </a:r>
          </a:p>
          <a:p>
            <a:pPr algn="ctr"/>
            <a:r>
              <a:rPr lang="en-US" sz="1500" dirty="0" smtClean="0">
                <a:cs typeface="Arial" pitchFamily="34" charset="0"/>
              </a:rPr>
              <a:t>games hall 01</a:t>
            </a:r>
          </a:p>
        </p:txBody>
      </p:sp>
      <p:sp>
        <p:nvSpPr>
          <p:cNvPr id="29" name="TextBox 28"/>
          <p:cNvSpPr txBox="1"/>
          <p:nvPr/>
        </p:nvSpPr>
        <p:spPr>
          <a:xfrm>
            <a:off x="329200" y="2827331"/>
            <a:ext cx="1897375" cy="553986"/>
          </a:xfrm>
          <a:prstGeom prst="rect">
            <a:avLst/>
          </a:prstGeom>
          <a:noFill/>
        </p:spPr>
        <p:txBody>
          <a:bodyPr wrap="square" lIns="91428" tIns="45714" rIns="91428" bIns="45714" rtlCol="0">
            <a:spAutoFit/>
          </a:bodyPr>
          <a:lstStyle/>
          <a:p>
            <a:r>
              <a:rPr lang="en-US" sz="1500" dirty="0" smtClean="0">
                <a:cs typeface="Arial" pitchFamily="34" charset="0"/>
              </a:rPr>
              <a:t>Physiotherapy </a:t>
            </a:r>
          </a:p>
          <a:p>
            <a:r>
              <a:rPr lang="en-US" sz="1500" dirty="0" smtClean="0">
                <a:cs typeface="Arial" pitchFamily="34" charset="0"/>
              </a:rPr>
              <a:t>center</a:t>
            </a:r>
          </a:p>
        </p:txBody>
      </p:sp>
      <p:sp>
        <p:nvSpPr>
          <p:cNvPr id="30" name="TextBox 29"/>
          <p:cNvSpPr txBox="1"/>
          <p:nvPr/>
        </p:nvSpPr>
        <p:spPr>
          <a:xfrm>
            <a:off x="10195551" y="5483656"/>
            <a:ext cx="1897375" cy="323153"/>
          </a:xfrm>
          <a:prstGeom prst="rect">
            <a:avLst/>
          </a:prstGeom>
          <a:noFill/>
        </p:spPr>
        <p:txBody>
          <a:bodyPr wrap="square" lIns="91428" tIns="45714" rIns="91428" bIns="45714" rtlCol="0">
            <a:spAutoFit/>
          </a:bodyPr>
          <a:lstStyle/>
          <a:p>
            <a:r>
              <a:rPr lang="en-US" sz="1500" dirty="0" smtClean="0">
                <a:cs typeface="Arial" pitchFamily="34" charset="0"/>
              </a:rPr>
              <a:t>Gymnasium</a:t>
            </a:r>
          </a:p>
        </p:txBody>
      </p:sp>
      <p:sp>
        <p:nvSpPr>
          <p:cNvPr id="31" name="TextBox 30"/>
          <p:cNvSpPr txBox="1"/>
          <p:nvPr/>
        </p:nvSpPr>
        <p:spPr>
          <a:xfrm>
            <a:off x="2226575" y="3259979"/>
            <a:ext cx="1366110" cy="553986"/>
          </a:xfrm>
          <a:prstGeom prst="rect">
            <a:avLst/>
          </a:prstGeom>
          <a:noFill/>
        </p:spPr>
        <p:txBody>
          <a:bodyPr wrap="square" lIns="91428" tIns="45714" rIns="91428" bIns="45714" rtlCol="0">
            <a:spAutoFit/>
          </a:bodyPr>
          <a:lstStyle/>
          <a:p>
            <a:r>
              <a:rPr lang="en-US" sz="1500" dirty="0" err="1" smtClean="0">
                <a:cs typeface="Arial" pitchFamily="34" charset="0"/>
              </a:rPr>
              <a:t>Ele</a:t>
            </a:r>
            <a:r>
              <a:rPr lang="en-US" sz="1500" dirty="0" smtClean="0">
                <a:cs typeface="Arial" pitchFamily="34" charset="0"/>
              </a:rPr>
              <a:t>. </a:t>
            </a:r>
          </a:p>
          <a:p>
            <a:r>
              <a:rPr lang="en-US" sz="1500" dirty="0" smtClean="0">
                <a:cs typeface="Arial" pitchFamily="34" charset="0"/>
              </a:rPr>
              <a:t>room</a:t>
            </a:r>
          </a:p>
        </p:txBody>
      </p:sp>
      <p:sp>
        <p:nvSpPr>
          <p:cNvPr id="33" name="TextBox 32"/>
          <p:cNvSpPr txBox="1"/>
          <p:nvPr/>
        </p:nvSpPr>
        <p:spPr>
          <a:xfrm>
            <a:off x="8601756" y="6166710"/>
            <a:ext cx="1366110" cy="323153"/>
          </a:xfrm>
          <a:prstGeom prst="rect">
            <a:avLst/>
          </a:prstGeom>
          <a:noFill/>
        </p:spPr>
        <p:txBody>
          <a:bodyPr wrap="square" lIns="91428" tIns="45714" rIns="91428" bIns="45714" rtlCol="0">
            <a:spAutoFit/>
          </a:bodyPr>
          <a:lstStyle/>
          <a:p>
            <a:r>
              <a:rPr lang="en-US" sz="1500" dirty="0" smtClean="0">
                <a:cs typeface="Arial" pitchFamily="34" charset="0"/>
              </a:rPr>
              <a:t>Toilets</a:t>
            </a:r>
          </a:p>
        </p:txBody>
      </p:sp>
      <p:sp>
        <p:nvSpPr>
          <p:cNvPr id="35" name="TextBox 34"/>
          <p:cNvSpPr txBox="1"/>
          <p:nvPr/>
        </p:nvSpPr>
        <p:spPr>
          <a:xfrm>
            <a:off x="9664285" y="3358595"/>
            <a:ext cx="2276849" cy="784818"/>
          </a:xfrm>
          <a:prstGeom prst="rect">
            <a:avLst/>
          </a:prstGeom>
          <a:noFill/>
        </p:spPr>
        <p:txBody>
          <a:bodyPr wrap="square" lIns="91428" tIns="45714" rIns="91428" bIns="45714" rtlCol="0">
            <a:spAutoFit/>
          </a:bodyPr>
          <a:lstStyle/>
          <a:p>
            <a:r>
              <a:rPr lang="en-US" sz="1500" dirty="0" smtClean="0">
                <a:cs typeface="Arial" pitchFamily="34" charset="0"/>
              </a:rPr>
              <a:t>Multipurpose hall </a:t>
            </a:r>
          </a:p>
          <a:p>
            <a:r>
              <a:rPr lang="en-US" sz="1500" dirty="0" smtClean="0">
                <a:cs typeface="Arial" pitchFamily="34" charset="0"/>
              </a:rPr>
              <a:t>For Practice/  yoga</a:t>
            </a:r>
          </a:p>
          <a:p>
            <a:r>
              <a:rPr lang="en-US" sz="1500" dirty="0" smtClean="0">
                <a:cs typeface="Arial" pitchFamily="34" charset="0"/>
              </a:rPr>
              <a:t>aerobics etc</a:t>
            </a:r>
          </a:p>
        </p:txBody>
      </p:sp>
      <p:sp>
        <p:nvSpPr>
          <p:cNvPr id="36" name="TextBox 35"/>
          <p:cNvSpPr txBox="1"/>
          <p:nvPr/>
        </p:nvSpPr>
        <p:spPr>
          <a:xfrm>
            <a:off x="9790455" y="2220171"/>
            <a:ext cx="1695310" cy="553986"/>
          </a:xfrm>
          <a:prstGeom prst="rect">
            <a:avLst/>
          </a:prstGeom>
          <a:noFill/>
        </p:spPr>
        <p:txBody>
          <a:bodyPr wrap="square" lIns="91428" tIns="45714" rIns="91428" bIns="45714" rtlCol="0">
            <a:spAutoFit/>
          </a:bodyPr>
          <a:lstStyle/>
          <a:p>
            <a:r>
              <a:rPr lang="en-US" sz="1500" dirty="0" smtClean="0">
                <a:cs typeface="Arial" pitchFamily="34" charset="0"/>
              </a:rPr>
              <a:t>Residential  </a:t>
            </a:r>
          </a:p>
          <a:p>
            <a:r>
              <a:rPr lang="en-US" sz="1500" dirty="0" smtClean="0">
                <a:cs typeface="Arial" pitchFamily="34" charset="0"/>
              </a:rPr>
              <a:t>lobby</a:t>
            </a:r>
          </a:p>
        </p:txBody>
      </p:sp>
      <p:sp>
        <p:nvSpPr>
          <p:cNvPr id="50" name="TextBox 49"/>
          <p:cNvSpPr txBox="1"/>
          <p:nvPr/>
        </p:nvSpPr>
        <p:spPr>
          <a:xfrm>
            <a:off x="5793641" y="2371960"/>
            <a:ext cx="1973271" cy="323153"/>
          </a:xfrm>
          <a:prstGeom prst="rect">
            <a:avLst/>
          </a:prstGeom>
          <a:noFill/>
        </p:spPr>
        <p:txBody>
          <a:bodyPr wrap="square" lIns="91428" tIns="45714" rIns="91428" bIns="45714" rtlCol="0">
            <a:spAutoFit/>
          </a:bodyPr>
          <a:lstStyle/>
          <a:p>
            <a:r>
              <a:rPr lang="en-US" sz="1500" dirty="0" smtClean="0">
                <a:cs typeface="Arial" pitchFamily="34" charset="0"/>
              </a:rPr>
              <a:t>3.6m wide corridor</a:t>
            </a:r>
          </a:p>
        </p:txBody>
      </p:sp>
      <p:sp>
        <p:nvSpPr>
          <p:cNvPr id="58" name="TextBox 57"/>
          <p:cNvSpPr txBox="1"/>
          <p:nvPr/>
        </p:nvSpPr>
        <p:spPr>
          <a:xfrm>
            <a:off x="6932066" y="3662174"/>
            <a:ext cx="1214319" cy="323153"/>
          </a:xfrm>
          <a:prstGeom prst="rect">
            <a:avLst/>
          </a:prstGeom>
          <a:noFill/>
        </p:spPr>
        <p:txBody>
          <a:bodyPr wrap="square" lIns="91428" tIns="45714" rIns="91428" bIns="45714" rtlCol="0">
            <a:spAutoFit/>
          </a:bodyPr>
          <a:lstStyle/>
          <a:p>
            <a:pPr algn="ctr"/>
            <a:r>
              <a:rPr lang="en-US" sz="1500" dirty="0" smtClean="0">
                <a:cs typeface="Arial" pitchFamily="34" charset="0"/>
              </a:rPr>
              <a:t>Karate</a:t>
            </a:r>
          </a:p>
        </p:txBody>
      </p:sp>
      <p:cxnSp>
        <p:nvCxnSpPr>
          <p:cNvPr id="59" name="Straight Arrow Connector 58"/>
          <p:cNvCxnSpPr/>
          <p:nvPr/>
        </p:nvCxnSpPr>
        <p:spPr>
          <a:xfrm>
            <a:off x="1391730" y="4193440"/>
            <a:ext cx="834845" cy="1"/>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6249010" y="6318500"/>
            <a:ext cx="1973271" cy="329309"/>
          </a:xfrm>
          <a:prstGeom prst="rect">
            <a:avLst/>
          </a:prstGeom>
          <a:noFill/>
        </p:spPr>
        <p:txBody>
          <a:bodyPr wrap="square" lIns="91428" tIns="45714" rIns="91428" bIns="45714" rtlCol="0">
            <a:spAutoFit/>
          </a:bodyPr>
          <a:lstStyle/>
          <a:p>
            <a:r>
              <a:rPr lang="en-US" sz="1500" dirty="0" smtClean="0">
                <a:cs typeface="Arial" pitchFamily="34" charset="0"/>
              </a:rPr>
              <a:t>2.0m wide corridor</a:t>
            </a:r>
          </a:p>
        </p:txBody>
      </p:sp>
      <p:sp>
        <p:nvSpPr>
          <p:cNvPr id="61" name="TextBox 60"/>
          <p:cNvSpPr txBox="1"/>
          <p:nvPr/>
        </p:nvSpPr>
        <p:spPr>
          <a:xfrm>
            <a:off x="6249011" y="2751436"/>
            <a:ext cx="2125060" cy="553986"/>
          </a:xfrm>
          <a:prstGeom prst="rect">
            <a:avLst/>
          </a:prstGeom>
          <a:noFill/>
        </p:spPr>
        <p:txBody>
          <a:bodyPr wrap="square" lIns="91428" tIns="45714" rIns="91428" bIns="45714" rtlCol="0">
            <a:spAutoFit/>
          </a:bodyPr>
          <a:lstStyle/>
          <a:p>
            <a:pPr algn="ctr"/>
            <a:r>
              <a:rPr lang="en-US" sz="1500" dirty="0" smtClean="0">
                <a:cs typeface="Arial" pitchFamily="34" charset="0"/>
              </a:rPr>
              <a:t>Indoor </a:t>
            </a:r>
          </a:p>
          <a:p>
            <a:pPr algn="ctr"/>
            <a:r>
              <a:rPr lang="en-US" sz="1500" dirty="0" smtClean="0">
                <a:cs typeface="Arial" pitchFamily="34" charset="0"/>
              </a:rPr>
              <a:t>games hall 02</a:t>
            </a:r>
          </a:p>
        </p:txBody>
      </p:sp>
      <p:cxnSp>
        <p:nvCxnSpPr>
          <p:cNvPr id="62" name="Straight Arrow Connector 61"/>
          <p:cNvCxnSpPr/>
          <p:nvPr/>
        </p:nvCxnSpPr>
        <p:spPr>
          <a:xfrm>
            <a:off x="1543520" y="3282700"/>
            <a:ext cx="1973270"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65" name="Isosceles Triangle 64"/>
          <p:cNvSpPr/>
          <p:nvPr/>
        </p:nvSpPr>
        <p:spPr>
          <a:xfrm rot="10800000">
            <a:off x="3668579" y="1840697"/>
            <a:ext cx="263528" cy="22322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66" name="Isosceles Triangle 65"/>
          <p:cNvSpPr/>
          <p:nvPr/>
        </p:nvSpPr>
        <p:spPr>
          <a:xfrm rot="10800000">
            <a:off x="9932023" y="1840697"/>
            <a:ext cx="263528" cy="22322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70" name="TextBox 69"/>
          <p:cNvSpPr txBox="1"/>
          <p:nvPr/>
        </p:nvSpPr>
        <p:spPr>
          <a:xfrm>
            <a:off x="4579319" y="5635445"/>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Boxing</a:t>
            </a:r>
          </a:p>
        </p:txBody>
      </p:sp>
      <p:sp>
        <p:nvSpPr>
          <p:cNvPr id="71" name="TextBox 70"/>
          <p:cNvSpPr txBox="1"/>
          <p:nvPr/>
        </p:nvSpPr>
        <p:spPr>
          <a:xfrm>
            <a:off x="3061420" y="3627201"/>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Classroom</a:t>
            </a:r>
          </a:p>
        </p:txBody>
      </p:sp>
      <p:sp>
        <p:nvSpPr>
          <p:cNvPr id="72" name="TextBox 71"/>
          <p:cNvSpPr txBox="1"/>
          <p:nvPr/>
        </p:nvSpPr>
        <p:spPr>
          <a:xfrm>
            <a:off x="3061420" y="4497020"/>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AV hall</a:t>
            </a:r>
          </a:p>
        </p:txBody>
      </p:sp>
      <p:sp>
        <p:nvSpPr>
          <p:cNvPr id="73" name="TextBox 72"/>
          <p:cNvSpPr txBox="1"/>
          <p:nvPr/>
        </p:nvSpPr>
        <p:spPr>
          <a:xfrm>
            <a:off x="4351635" y="8215875"/>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Meeting room</a:t>
            </a:r>
          </a:p>
        </p:txBody>
      </p:sp>
      <p:sp>
        <p:nvSpPr>
          <p:cNvPr id="74" name="TextBox 73"/>
          <p:cNvSpPr txBox="1"/>
          <p:nvPr/>
        </p:nvSpPr>
        <p:spPr>
          <a:xfrm>
            <a:off x="329200" y="3889860"/>
            <a:ext cx="1442006" cy="566297"/>
          </a:xfrm>
          <a:prstGeom prst="rect">
            <a:avLst/>
          </a:prstGeom>
          <a:noFill/>
        </p:spPr>
        <p:txBody>
          <a:bodyPr wrap="square" lIns="91428" tIns="45714" rIns="91428" bIns="45714" rtlCol="0">
            <a:spAutoFit/>
          </a:bodyPr>
          <a:lstStyle/>
          <a:p>
            <a:r>
              <a:rPr lang="en-US" sz="1500" dirty="0" smtClean="0"/>
              <a:t>Shop for sports equipments</a:t>
            </a:r>
          </a:p>
        </p:txBody>
      </p:sp>
      <p:sp>
        <p:nvSpPr>
          <p:cNvPr id="75" name="TextBox 74"/>
          <p:cNvSpPr txBox="1"/>
          <p:nvPr/>
        </p:nvSpPr>
        <p:spPr>
          <a:xfrm>
            <a:off x="8449965" y="3738070"/>
            <a:ext cx="1366110" cy="584763"/>
          </a:xfrm>
          <a:prstGeom prst="rect">
            <a:avLst/>
          </a:prstGeom>
          <a:noFill/>
        </p:spPr>
        <p:txBody>
          <a:bodyPr wrap="square" lIns="91428" tIns="45714" rIns="91428" bIns="45714" rtlCol="0">
            <a:spAutoFit/>
          </a:bodyPr>
          <a:lstStyle/>
          <a:p>
            <a:r>
              <a:rPr lang="en-US" sz="1600" dirty="0" smtClean="0"/>
              <a:t>Indoor hall </a:t>
            </a:r>
          </a:p>
          <a:p>
            <a:r>
              <a:rPr lang="en-US" sz="1600" dirty="0" smtClean="0"/>
              <a:t>for e-gaming</a:t>
            </a:r>
          </a:p>
        </p:txBody>
      </p:sp>
      <p:sp>
        <p:nvSpPr>
          <p:cNvPr id="78" name="TextBox 77"/>
          <p:cNvSpPr txBox="1"/>
          <p:nvPr/>
        </p:nvSpPr>
        <p:spPr>
          <a:xfrm>
            <a:off x="8222280" y="6773870"/>
            <a:ext cx="1897375" cy="323153"/>
          </a:xfrm>
          <a:prstGeom prst="rect">
            <a:avLst/>
          </a:prstGeom>
          <a:noFill/>
        </p:spPr>
        <p:txBody>
          <a:bodyPr wrap="square" lIns="91428" tIns="45714" rIns="91428" bIns="45714" rtlCol="0">
            <a:spAutoFit/>
          </a:bodyPr>
          <a:lstStyle/>
          <a:p>
            <a:r>
              <a:rPr lang="en-US" sz="1500" dirty="0" smtClean="0">
                <a:cs typeface="Arial" pitchFamily="34" charset="0"/>
              </a:rPr>
              <a:t>3m wide skylight</a:t>
            </a:r>
          </a:p>
        </p:txBody>
      </p:sp>
      <p:sp>
        <p:nvSpPr>
          <p:cNvPr id="79" name="TextBox 78"/>
          <p:cNvSpPr txBox="1"/>
          <p:nvPr/>
        </p:nvSpPr>
        <p:spPr>
          <a:xfrm>
            <a:off x="2613895" y="5331865"/>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sp>
        <p:nvSpPr>
          <p:cNvPr id="80" name="TextBox 79"/>
          <p:cNvSpPr txBox="1"/>
          <p:nvPr/>
        </p:nvSpPr>
        <p:spPr>
          <a:xfrm rot="16200000">
            <a:off x="10319179" y="2248331"/>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81" name="TextBox 80"/>
          <p:cNvSpPr txBox="1"/>
          <p:nvPr/>
        </p:nvSpPr>
        <p:spPr>
          <a:xfrm rot="16200000">
            <a:off x="8497699" y="4980551"/>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34" name="TextBox 33"/>
          <p:cNvSpPr txBox="1"/>
          <p:nvPr/>
        </p:nvSpPr>
        <p:spPr>
          <a:xfrm>
            <a:off x="10423235" y="7077450"/>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38" name="TextBox 37"/>
          <p:cNvSpPr txBox="1"/>
          <p:nvPr/>
        </p:nvSpPr>
        <p:spPr>
          <a:xfrm rot="1410706">
            <a:off x="1017017" y="5880666"/>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41" name="TextBox 40"/>
          <p:cNvSpPr txBox="1"/>
          <p:nvPr/>
        </p:nvSpPr>
        <p:spPr>
          <a:xfrm>
            <a:off x="3972160" y="5331865"/>
            <a:ext cx="751105" cy="323153"/>
          </a:xfrm>
          <a:prstGeom prst="rect">
            <a:avLst/>
          </a:prstGeom>
          <a:noFill/>
        </p:spPr>
        <p:txBody>
          <a:bodyPr wrap="square" lIns="91428" tIns="45714" rIns="91428" bIns="45714" rtlCol="0">
            <a:spAutoFit/>
          </a:bodyPr>
          <a:lstStyle/>
          <a:p>
            <a:r>
              <a:rPr lang="en-US" sz="1500" dirty="0" smtClean="0">
                <a:cs typeface="Arial" pitchFamily="34" charset="0"/>
              </a:rPr>
              <a:t>Store</a:t>
            </a:r>
          </a:p>
        </p:txBody>
      </p:sp>
      <p:sp>
        <p:nvSpPr>
          <p:cNvPr id="42" name="TextBox 41"/>
          <p:cNvSpPr txBox="1"/>
          <p:nvPr/>
        </p:nvSpPr>
        <p:spPr>
          <a:xfrm>
            <a:off x="3448740" y="5995347"/>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
        <p:nvSpPr>
          <p:cNvPr id="44" name="TextBox 43"/>
          <p:cNvSpPr txBox="1"/>
          <p:nvPr/>
        </p:nvSpPr>
        <p:spPr>
          <a:xfrm>
            <a:off x="9816075" y="2751435"/>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3107" name="Object 3"/>
          <p:cNvGraphicFramePr>
            <a:graphicFrameLocks noChangeAspect="1"/>
          </p:cNvGraphicFramePr>
          <p:nvPr/>
        </p:nvGraphicFramePr>
        <p:xfrm>
          <a:off x="708675" y="398690"/>
          <a:ext cx="11342688" cy="8018463"/>
        </p:xfrm>
        <a:graphic>
          <a:graphicData uri="http://schemas.openxmlformats.org/presentationml/2006/ole">
            <p:oleObj spid="_x0000_s303107" name="Acrobat Document" r:id="rId3" imgW="11342857" imgH="8019048" progId="AcroExch.Document.DC">
              <p:embed/>
            </p:oleObj>
          </a:graphicData>
        </a:graphic>
      </p:graphicFrame>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pPr marL="457145" indent="-457145"/>
            <a:r>
              <a:rPr lang="en-US" sz="2000" dirty="0" smtClean="0"/>
              <a:t>Indoor sports complex _ Lower Ground Floor Plan _ Option 02</a:t>
            </a:r>
          </a:p>
        </p:txBody>
      </p:sp>
      <p:sp>
        <p:nvSpPr>
          <p:cNvPr id="147" name="TextBox 146"/>
          <p:cNvSpPr txBox="1"/>
          <p:nvPr/>
        </p:nvSpPr>
        <p:spPr>
          <a:xfrm>
            <a:off x="405705" y="8446176"/>
            <a:ext cx="12219095" cy="376851"/>
          </a:xfrm>
          <a:prstGeom prst="rect">
            <a:avLst/>
          </a:prstGeom>
          <a:noFill/>
        </p:spPr>
        <p:txBody>
          <a:bodyPr wrap="square" lIns="68407" tIns="34203" rIns="68407" bIns="34203" rtlCol="0">
            <a:spAutoFit/>
          </a:bodyPr>
          <a:lstStyle/>
          <a:p>
            <a:pPr marL="457145" indent="-457145"/>
            <a:r>
              <a:rPr lang="en-US" sz="2000" dirty="0" smtClean="0"/>
              <a:t>Built-up area – 2915 </a:t>
            </a:r>
            <a:r>
              <a:rPr lang="en-US" sz="2000" dirty="0" err="1" smtClean="0"/>
              <a:t>Sq.m</a:t>
            </a:r>
            <a:r>
              <a:rPr lang="en-US" sz="2000" dirty="0" smtClean="0"/>
              <a:t>.</a:t>
            </a:r>
          </a:p>
        </p:txBody>
      </p:sp>
      <p:pic>
        <p:nvPicPr>
          <p:cNvPr id="48"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26" name="TextBox 25"/>
          <p:cNvSpPr txBox="1"/>
          <p:nvPr/>
        </p:nvSpPr>
        <p:spPr>
          <a:xfrm>
            <a:off x="6932066" y="5483656"/>
            <a:ext cx="1214319" cy="323153"/>
          </a:xfrm>
          <a:prstGeom prst="rect">
            <a:avLst/>
          </a:prstGeom>
          <a:noFill/>
        </p:spPr>
        <p:txBody>
          <a:bodyPr wrap="square" lIns="91428" tIns="45714" rIns="91428" bIns="45714" rtlCol="0">
            <a:spAutoFit/>
          </a:bodyPr>
          <a:lstStyle/>
          <a:p>
            <a:pPr algn="ctr"/>
            <a:r>
              <a:rPr lang="en-US" sz="1500" dirty="0" smtClean="0">
                <a:cs typeface="Arial" pitchFamily="34" charset="0"/>
              </a:rPr>
              <a:t>Judo</a:t>
            </a:r>
          </a:p>
        </p:txBody>
      </p:sp>
      <p:sp>
        <p:nvSpPr>
          <p:cNvPr id="27" name="TextBox 26"/>
          <p:cNvSpPr txBox="1"/>
          <p:nvPr/>
        </p:nvSpPr>
        <p:spPr>
          <a:xfrm>
            <a:off x="4807005" y="3738070"/>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Weightlifting</a:t>
            </a:r>
          </a:p>
        </p:txBody>
      </p:sp>
      <p:sp>
        <p:nvSpPr>
          <p:cNvPr id="28" name="TextBox 27"/>
          <p:cNvSpPr txBox="1"/>
          <p:nvPr/>
        </p:nvSpPr>
        <p:spPr>
          <a:xfrm>
            <a:off x="4427529" y="2827331"/>
            <a:ext cx="2125060" cy="553986"/>
          </a:xfrm>
          <a:prstGeom prst="rect">
            <a:avLst/>
          </a:prstGeom>
          <a:noFill/>
        </p:spPr>
        <p:txBody>
          <a:bodyPr wrap="square" lIns="91428" tIns="45714" rIns="91428" bIns="45714" rtlCol="0">
            <a:spAutoFit/>
          </a:bodyPr>
          <a:lstStyle/>
          <a:p>
            <a:pPr algn="ctr"/>
            <a:r>
              <a:rPr lang="en-US" sz="1500" dirty="0" smtClean="0">
                <a:cs typeface="Arial" pitchFamily="34" charset="0"/>
              </a:rPr>
              <a:t>Indoor </a:t>
            </a:r>
          </a:p>
          <a:p>
            <a:pPr algn="ctr"/>
            <a:r>
              <a:rPr lang="en-US" sz="1500" dirty="0" smtClean="0">
                <a:cs typeface="Arial" pitchFamily="34" charset="0"/>
              </a:rPr>
              <a:t>games hall 01</a:t>
            </a:r>
          </a:p>
        </p:txBody>
      </p:sp>
      <p:sp>
        <p:nvSpPr>
          <p:cNvPr id="29" name="TextBox 28"/>
          <p:cNvSpPr txBox="1"/>
          <p:nvPr/>
        </p:nvSpPr>
        <p:spPr>
          <a:xfrm>
            <a:off x="708675" y="2956399"/>
            <a:ext cx="1897375" cy="553986"/>
          </a:xfrm>
          <a:prstGeom prst="rect">
            <a:avLst/>
          </a:prstGeom>
          <a:noFill/>
        </p:spPr>
        <p:txBody>
          <a:bodyPr wrap="square" lIns="91428" tIns="45714" rIns="91428" bIns="45714" rtlCol="0">
            <a:spAutoFit/>
          </a:bodyPr>
          <a:lstStyle/>
          <a:p>
            <a:r>
              <a:rPr lang="en-US" sz="1500" dirty="0" smtClean="0">
                <a:cs typeface="Arial" pitchFamily="34" charset="0"/>
              </a:rPr>
              <a:t>Physiotherapy </a:t>
            </a:r>
          </a:p>
          <a:p>
            <a:r>
              <a:rPr lang="en-US" sz="1500" dirty="0" smtClean="0">
                <a:cs typeface="Arial" pitchFamily="34" charset="0"/>
              </a:rPr>
              <a:t>center</a:t>
            </a:r>
          </a:p>
        </p:txBody>
      </p:sp>
      <p:sp>
        <p:nvSpPr>
          <p:cNvPr id="30" name="TextBox 29"/>
          <p:cNvSpPr txBox="1"/>
          <p:nvPr/>
        </p:nvSpPr>
        <p:spPr>
          <a:xfrm>
            <a:off x="10195551" y="5483656"/>
            <a:ext cx="1897375" cy="323153"/>
          </a:xfrm>
          <a:prstGeom prst="rect">
            <a:avLst/>
          </a:prstGeom>
          <a:noFill/>
        </p:spPr>
        <p:txBody>
          <a:bodyPr wrap="square" lIns="91428" tIns="45714" rIns="91428" bIns="45714" rtlCol="0">
            <a:spAutoFit/>
          </a:bodyPr>
          <a:lstStyle/>
          <a:p>
            <a:r>
              <a:rPr lang="en-US" sz="1500" dirty="0" smtClean="0">
                <a:cs typeface="Arial" pitchFamily="34" charset="0"/>
              </a:rPr>
              <a:t>Gymnasium</a:t>
            </a:r>
          </a:p>
        </p:txBody>
      </p:sp>
      <p:sp>
        <p:nvSpPr>
          <p:cNvPr id="31" name="TextBox 30"/>
          <p:cNvSpPr txBox="1"/>
          <p:nvPr/>
        </p:nvSpPr>
        <p:spPr>
          <a:xfrm>
            <a:off x="2226575" y="3259979"/>
            <a:ext cx="1366110" cy="553986"/>
          </a:xfrm>
          <a:prstGeom prst="rect">
            <a:avLst/>
          </a:prstGeom>
          <a:noFill/>
        </p:spPr>
        <p:txBody>
          <a:bodyPr wrap="square" lIns="91428" tIns="45714" rIns="91428" bIns="45714" rtlCol="0">
            <a:spAutoFit/>
          </a:bodyPr>
          <a:lstStyle/>
          <a:p>
            <a:r>
              <a:rPr lang="en-US" sz="1500" dirty="0" err="1" smtClean="0">
                <a:cs typeface="Arial" pitchFamily="34" charset="0"/>
              </a:rPr>
              <a:t>Ele</a:t>
            </a:r>
            <a:r>
              <a:rPr lang="en-US" sz="1500" dirty="0" smtClean="0">
                <a:cs typeface="Arial" pitchFamily="34" charset="0"/>
              </a:rPr>
              <a:t>. </a:t>
            </a:r>
          </a:p>
          <a:p>
            <a:r>
              <a:rPr lang="en-US" sz="1500" dirty="0" smtClean="0">
                <a:cs typeface="Arial" pitchFamily="34" charset="0"/>
              </a:rPr>
              <a:t>room</a:t>
            </a:r>
          </a:p>
        </p:txBody>
      </p:sp>
      <p:sp>
        <p:nvSpPr>
          <p:cNvPr id="33" name="TextBox 32"/>
          <p:cNvSpPr txBox="1"/>
          <p:nvPr/>
        </p:nvSpPr>
        <p:spPr>
          <a:xfrm>
            <a:off x="8601756" y="6166710"/>
            <a:ext cx="1366110" cy="323153"/>
          </a:xfrm>
          <a:prstGeom prst="rect">
            <a:avLst/>
          </a:prstGeom>
          <a:noFill/>
        </p:spPr>
        <p:txBody>
          <a:bodyPr wrap="square" lIns="91428" tIns="45714" rIns="91428" bIns="45714" rtlCol="0">
            <a:spAutoFit/>
          </a:bodyPr>
          <a:lstStyle/>
          <a:p>
            <a:r>
              <a:rPr lang="en-US" sz="1500" dirty="0" smtClean="0">
                <a:cs typeface="Arial" pitchFamily="34" charset="0"/>
              </a:rPr>
              <a:t>Toilets</a:t>
            </a:r>
          </a:p>
        </p:txBody>
      </p:sp>
      <p:sp>
        <p:nvSpPr>
          <p:cNvPr id="35" name="TextBox 34"/>
          <p:cNvSpPr txBox="1"/>
          <p:nvPr/>
        </p:nvSpPr>
        <p:spPr>
          <a:xfrm>
            <a:off x="9664285" y="3358595"/>
            <a:ext cx="2276849" cy="784818"/>
          </a:xfrm>
          <a:prstGeom prst="rect">
            <a:avLst/>
          </a:prstGeom>
          <a:noFill/>
        </p:spPr>
        <p:txBody>
          <a:bodyPr wrap="square" lIns="91428" tIns="45714" rIns="91428" bIns="45714" rtlCol="0">
            <a:spAutoFit/>
          </a:bodyPr>
          <a:lstStyle/>
          <a:p>
            <a:r>
              <a:rPr lang="en-US" sz="1500" dirty="0" smtClean="0">
                <a:cs typeface="Arial" pitchFamily="34" charset="0"/>
              </a:rPr>
              <a:t>Multipurpose hall </a:t>
            </a:r>
          </a:p>
          <a:p>
            <a:r>
              <a:rPr lang="en-US" sz="1500" dirty="0" smtClean="0">
                <a:cs typeface="Arial" pitchFamily="34" charset="0"/>
              </a:rPr>
              <a:t>For Practice/  yoga</a:t>
            </a:r>
          </a:p>
          <a:p>
            <a:r>
              <a:rPr lang="en-US" sz="1500" dirty="0" smtClean="0">
                <a:cs typeface="Arial" pitchFamily="34" charset="0"/>
              </a:rPr>
              <a:t>aerobics etc</a:t>
            </a:r>
          </a:p>
        </p:txBody>
      </p:sp>
      <p:sp>
        <p:nvSpPr>
          <p:cNvPr id="36" name="TextBox 35"/>
          <p:cNvSpPr txBox="1"/>
          <p:nvPr/>
        </p:nvSpPr>
        <p:spPr>
          <a:xfrm>
            <a:off x="9664285" y="2220171"/>
            <a:ext cx="1695310" cy="553986"/>
          </a:xfrm>
          <a:prstGeom prst="rect">
            <a:avLst/>
          </a:prstGeom>
          <a:noFill/>
        </p:spPr>
        <p:txBody>
          <a:bodyPr wrap="square" lIns="91428" tIns="45714" rIns="91428" bIns="45714" rtlCol="0">
            <a:spAutoFit/>
          </a:bodyPr>
          <a:lstStyle/>
          <a:p>
            <a:r>
              <a:rPr lang="en-US" sz="1500" dirty="0" smtClean="0">
                <a:cs typeface="Arial" pitchFamily="34" charset="0"/>
              </a:rPr>
              <a:t>Residential  </a:t>
            </a:r>
          </a:p>
          <a:p>
            <a:r>
              <a:rPr lang="en-US" sz="1500" dirty="0" smtClean="0">
                <a:cs typeface="Arial" pitchFamily="34" charset="0"/>
              </a:rPr>
              <a:t>lobby</a:t>
            </a:r>
          </a:p>
        </p:txBody>
      </p:sp>
      <p:sp>
        <p:nvSpPr>
          <p:cNvPr id="50" name="TextBox 49"/>
          <p:cNvSpPr txBox="1"/>
          <p:nvPr/>
        </p:nvSpPr>
        <p:spPr>
          <a:xfrm>
            <a:off x="5793641" y="2371960"/>
            <a:ext cx="1973271" cy="323153"/>
          </a:xfrm>
          <a:prstGeom prst="rect">
            <a:avLst/>
          </a:prstGeom>
          <a:noFill/>
        </p:spPr>
        <p:txBody>
          <a:bodyPr wrap="square" lIns="91428" tIns="45714" rIns="91428" bIns="45714" rtlCol="0">
            <a:spAutoFit/>
          </a:bodyPr>
          <a:lstStyle/>
          <a:p>
            <a:r>
              <a:rPr lang="en-US" sz="1500" dirty="0" smtClean="0">
                <a:cs typeface="Arial" pitchFamily="34" charset="0"/>
              </a:rPr>
              <a:t>3.6m wide corridor</a:t>
            </a:r>
          </a:p>
        </p:txBody>
      </p:sp>
      <p:sp>
        <p:nvSpPr>
          <p:cNvPr id="58" name="TextBox 57"/>
          <p:cNvSpPr txBox="1"/>
          <p:nvPr/>
        </p:nvSpPr>
        <p:spPr>
          <a:xfrm>
            <a:off x="6932066" y="3662174"/>
            <a:ext cx="1214319" cy="323153"/>
          </a:xfrm>
          <a:prstGeom prst="rect">
            <a:avLst/>
          </a:prstGeom>
          <a:noFill/>
        </p:spPr>
        <p:txBody>
          <a:bodyPr wrap="square" lIns="91428" tIns="45714" rIns="91428" bIns="45714" rtlCol="0">
            <a:spAutoFit/>
          </a:bodyPr>
          <a:lstStyle/>
          <a:p>
            <a:pPr algn="ctr"/>
            <a:r>
              <a:rPr lang="en-US" sz="1500" dirty="0" smtClean="0">
                <a:cs typeface="Arial" pitchFamily="34" charset="0"/>
              </a:rPr>
              <a:t>Karate</a:t>
            </a:r>
          </a:p>
        </p:txBody>
      </p:sp>
      <p:cxnSp>
        <p:nvCxnSpPr>
          <p:cNvPr id="59" name="Straight Arrow Connector 58"/>
          <p:cNvCxnSpPr/>
          <p:nvPr/>
        </p:nvCxnSpPr>
        <p:spPr>
          <a:xfrm>
            <a:off x="1391730" y="4193440"/>
            <a:ext cx="834845" cy="1"/>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6249010" y="6318500"/>
            <a:ext cx="1973271" cy="329309"/>
          </a:xfrm>
          <a:prstGeom prst="rect">
            <a:avLst/>
          </a:prstGeom>
          <a:noFill/>
        </p:spPr>
        <p:txBody>
          <a:bodyPr wrap="square" lIns="91428" tIns="45714" rIns="91428" bIns="45714" rtlCol="0">
            <a:spAutoFit/>
          </a:bodyPr>
          <a:lstStyle/>
          <a:p>
            <a:r>
              <a:rPr lang="en-US" sz="1500" dirty="0" smtClean="0">
                <a:cs typeface="Arial" pitchFamily="34" charset="0"/>
              </a:rPr>
              <a:t>2.0m wide corridor</a:t>
            </a:r>
          </a:p>
        </p:txBody>
      </p:sp>
      <p:sp>
        <p:nvSpPr>
          <p:cNvPr id="61" name="TextBox 60"/>
          <p:cNvSpPr txBox="1"/>
          <p:nvPr/>
        </p:nvSpPr>
        <p:spPr>
          <a:xfrm>
            <a:off x="6249011" y="2751436"/>
            <a:ext cx="2125060" cy="553986"/>
          </a:xfrm>
          <a:prstGeom prst="rect">
            <a:avLst/>
          </a:prstGeom>
          <a:noFill/>
        </p:spPr>
        <p:txBody>
          <a:bodyPr wrap="square" lIns="91428" tIns="45714" rIns="91428" bIns="45714" rtlCol="0">
            <a:spAutoFit/>
          </a:bodyPr>
          <a:lstStyle/>
          <a:p>
            <a:pPr algn="ctr"/>
            <a:r>
              <a:rPr lang="en-US" sz="1500" dirty="0" smtClean="0">
                <a:cs typeface="Arial" pitchFamily="34" charset="0"/>
              </a:rPr>
              <a:t>Indoor </a:t>
            </a:r>
          </a:p>
          <a:p>
            <a:pPr algn="ctr"/>
            <a:r>
              <a:rPr lang="en-US" sz="1500" dirty="0" smtClean="0">
                <a:cs typeface="Arial" pitchFamily="34" charset="0"/>
              </a:rPr>
              <a:t>games hall 02</a:t>
            </a:r>
          </a:p>
        </p:txBody>
      </p:sp>
      <p:cxnSp>
        <p:nvCxnSpPr>
          <p:cNvPr id="62" name="Straight Arrow Connector 61"/>
          <p:cNvCxnSpPr/>
          <p:nvPr/>
        </p:nvCxnSpPr>
        <p:spPr>
          <a:xfrm>
            <a:off x="1543520" y="3282700"/>
            <a:ext cx="1973270"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65" name="Isosceles Triangle 64"/>
          <p:cNvSpPr/>
          <p:nvPr/>
        </p:nvSpPr>
        <p:spPr>
          <a:xfrm rot="10800000">
            <a:off x="3668579" y="1840697"/>
            <a:ext cx="263528" cy="22322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66" name="Isosceles Triangle 65"/>
          <p:cNvSpPr/>
          <p:nvPr/>
        </p:nvSpPr>
        <p:spPr>
          <a:xfrm rot="10800000">
            <a:off x="9932023" y="1840697"/>
            <a:ext cx="263528" cy="223223"/>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
        <p:nvSpPr>
          <p:cNvPr id="70" name="TextBox 69"/>
          <p:cNvSpPr txBox="1"/>
          <p:nvPr/>
        </p:nvSpPr>
        <p:spPr>
          <a:xfrm>
            <a:off x="4579319" y="5635445"/>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Boxing</a:t>
            </a:r>
          </a:p>
        </p:txBody>
      </p:sp>
      <p:sp>
        <p:nvSpPr>
          <p:cNvPr id="71" name="TextBox 70"/>
          <p:cNvSpPr txBox="1"/>
          <p:nvPr/>
        </p:nvSpPr>
        <p:spPr>
          <a:xfrm>
            <a:off x="3061420" y="3627201"/>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Classroom</a:t>
            </a:r>
          </a:p>
        </p:txBody>
      </p:sp>
      <p:sp>
        <p:nvSpPr>
          <p:cNvPr id="72" name="TextBox 71"/>
          <p:cNvSpPr txBox="1"/>
          <p:nvPr/>
        </p:nvSpPr>
        <p:spPr>
          <a:xfrm>
            <a:off x="2985525" y="4421125"/>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AV hall</a:t>
            </a:r>
          </a:p>
        </p:txBody>
      </p:sp>
      <p:sp>
        <p:nvSpPr>
          <p:cNvPr id="73" name="TextBox 72"/>
          <p:cNvSpPr txBox="1"/>
          <p:nvPr/>
        </p:nvSpPr>
        <p:spPr>
          <a:xfrm>
            <a:off x="3364999" y="5483655"/>
            <a:ext cx="1442006" cy="323153"/>
          </a:xfrm>
          <a:prstGeom prst="rect">
            <a:avLst/>
          </a:prstGeom>
          <a:noFill/>
        </p:spPr>
        <p:txBody>
          <a:bodyPr wrap="square" lIns="91428" tIns="45714" rIns="91428" bIns="45714" rtlCol="0">
            <a:spAutoFit/>
          </a:bodyPr>
          <a:lstStyle/>
          <a:p>
            <a:pPr algn="ctr"/>
            <a:r>
              <a:rPr lang="en-US" sz="1500" dirty="0" smtClean="0">
                <a:cs typeface="Arial" pitchFamily="34" charset="0"/>
              </a:rPr>
              <a:t>Meeting room</a:t>
            </a:r>
          </a:p>
        </p:txBody>
      </p:sp>
      <p:sp>
        <p:nvSpPr>
          <p:cNvPr id="74" name="TextBox 73"/>
          <p:cNvSpPr txBox="1"/>
          <p:nvPr/>
        </p:nvSpPr>
        <p:spPr>
          <a:xfrm>
            <a:off x="329200" y="3889860"/>
            <a:ext cx="1442006" cy="566297"/>
          </a:xfrm>
          <a:prstGeom prst="rect">
            <a:avLst/>
          </a:prstGeom>
          <a:noFill/>
        </p:spPr>
        <p:txBody>
          <a:bodyPr wrap="square" lIns="91428" tIns="45714" rIns="91428" bIns="45714" rtlCol="0">
            <a:spAutoFit/>
          </a:bodyPr>
          <a:lstStyle/>
          <a:p>
            <a:r>
              <a:rPr lang="en-US" sz="1500" dirty="0" smtClean="0"/>
              <a:t>Shop for sports equipments</a:t>
            </a:r>
          </a:p>
        </p:txBody>
      </p:sp>
      <p:sp>
        <p:nvSpPr>
          <p:cNvPr id="75" name="TextBox 74"/>
          <p:cNvSpPr txBox="1"/>
          <p:nvPr/>
        </p:nvSpPr>
        <p:spPr>
          <a:xfrm>
            <a:off x="8449965" y="3738070"/>
            <a:ext cx="1366110" cy="584763"/>
          </a:xfrm>
          <a:prstGeom prst="rect">
            <a:avLst/>
          </a:prstGeom>
          <a:noFill/>
        </p:spPr>
        <p:txBody>
          <a:bodyPr wrap="square" lIns="91428" tIns="45714" rIns="91428" bIns="45714" rtlCol="0">
            <a:spAutoFit/>
          </a:bodyPr>
          <a:lstStyle/>
          <a:p>
            <a:r>
              <a:rPr lang="en-US" sz="1600" dirty="0" smtClean="0"/>
              <a:t>Indoor hall </a:t>
            </a:r>
          </a:p>
          <a:p>
            <a:r>
              <a:rPr lang="en-US" sz="1600" dirty="0" smtClean="0"/>
              <a:t>for e-gaming</a:t>
            </a:r>
          </a:p>
        </p:txBody>
      </p:sp>
      <p:sp>
        <p:nvSpPr>
          <p:cNvPr id="78" name="TextBox 77"/>
          <p:cNvSpPr txBox="1"/>
          <p:nvPr/>
        </p:nvSpPr>
        <p:spPr>
          <a:xfrm>
            <a:off x="8222280" y="6773870"/>
            <a:ext cx="1897375" cy="323153"/>
          </a:xfrm>
          <a:prstGeom prst="rect">
            <a:avLst/>
          </a:prstGeom>
          <a:noFill/>
        </p:spPr>
        <p:txBody>
          <a:bodyPr wrap="square" lIns="91428" tIns="45714" rIns="91428" bIns="45714" rtlCol="0">
            <a:spAutoFit/>
          </a:bodyPr>
          <a:lstStyle/>
          <a:p>
            <a:r>
              <a:rPr lang="en-US" sz="1500" dirty="0" smtClean="0">
                <a:cs typeface="Arial" pitchFamily="34" charset="0"/>
              </a:rPr>
              <a:t>3m wide skylight</a:t>
            </a:r>
          </a:p>
        </p:txBody>
      </p:sp>
      <p:sp>
        <p:nvSpPr>
          <p:cNvPr id="79" name="TextBox 78"/>
          <p:cNvSpPr txBox="1"/>
          <p:nvPr/>
        </p:nvSpPr>
        <p:spPr>
          <a:xfrm>
            <a:off x="1847100" y="2273344"/>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sp>
        <p:nvSpPr>
          <p:cNvPr id="80" name="TextBox 79"/>
          <p:cNvSpPr txBox="1"/>
          <p:nvPr/>
        </p:nvSpPr>
        <p:spPr>
          <a:xfrm rot="16200000">
            <a:off x="10243284" y="2248331"/>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81" name="TextBox 80"/>
          <p:cNvSpPr txBox="1"/>
          <p:nvPr/>
        </p:nvSpPr>
        <p:spPr>
          <a:xfrm rot="16200000">
            <a:off x="8478126" y="4980551"/>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34" name="TextBox 33"/>
          <p:cNvSpPr txBox="1"/>
          <p:nvPr/>
        </p:nvSpPr>
        <p:spPr>
          <a:xfrm>
            <a:off x="10423235" y="7001555"/>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38" name="TextBox 37"/>
          <p:cNvSpPr txBox="1"/>
          <p:nvPr/>
        </p:nvSpPr>
        <p:spPr>
          <a:xfrm rot="1410706">
            <a:off x="1017017" y="5880666"/>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Retaining wall</a:t>
            </a:r>
            <a:endParaRPr lang="en-US" sz="1400" dirty="0" smtClean="0">
              <a:latin typeface="Arial" pitchFamily="34" charset="0"/>
              <a:cs typeface="Arial" pitchFamily="34" charset="0"/>
            </a:endParaRPr>
          </a:p>
        </p:txBody>
      </p:sp>
      <p:sp>
        <p:nvSpPr>
          <p:cNvPr id="42" name="TextBox 41"/>
          <p:cNvSpPr txBox="1"/>
          <p:nvPr/>
        </p:nvSpPr>
        <p:spPr>
          <a:xfrm>
            <a:off x="2917475" y="3965755"/>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
        <p:nvSpPr>
          <p:cNvPr id="44" name="TextBox 43"/>
          <p:cNvSpPr txBox="1"/>
          <p:nvPr/>
        </p:nvSpPr>
        <p:spPr>
          <a:xfrm>
            <a:off x="9816075" y="2751435"/>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5" name="Picture 1" descr="Z:\G\GNLU_SPORTS_ARC_GAN_MSA1914\1914_PPT\Multipurpose court.jpg"/>
          <p:cNvPicPr>
            <a:picLocks noChangeAspect="1" noChangeArrowheads="1"/>
          </p:cNvPicPr>
          <p:nvPr/>
        </p:nvPicPr>
        <p:blipFill>
          <a:blip r:embed="rId2" cstate="print">
            <a:lum bright="10000"/>
          </a:blip>
          <a:srcRect/>
          <a:stretch>
            <a:fillRect/>
          </a:stretch>
        </p:blipFill>
        <p:spPr bwMode="auto">
          <a:xfrm>
            <a:off x="455372" y="2953544"/>
            <a:ext cx="11258078" cy="4579277"/>
          </a:xfrm>
          <a:prstGeom prst="rect">
            <a:avLst/>
          </a:prstGeom>
          <a:noFill/>
        </p:spPr>
      </p:pic>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Multipurpose indoor hall design</a:t>
            </a:r>
          </a:p>
        </p:txBody>
      </p:sp>
      <p:sp>
        <p:nvSpPr>
          <p:cNvPr id="6" name="TextBox 5"/>
          <p:cNvSpPr txBox="1"/>
          <p:nvPr/>
        </p:nvSpPr>
        <p:spPr>
          <a:xfrm>
            <a:off x="5262375" y="2296067"/>
            <a:ext cx="1973271" cy="307777"/>
          </a:xfrm>
          <a:prstGeom prst="rect">
            <a:avLst/>
          </a:prstGeom>
          <a:noFill/>
        </p:spPr>
        <p:txBody>
          <a:bodyPr wrap="square" lIns="91428" tIns="45714" rIns="91428" bIns="45714" rtlCol="0">
            <a:spAutoFit/>
          </a:bodyPr>
          <a:lstStyle/>
          <a:p>
            <a:r>
              <a:rPr lang="en-US" sz="1400" dirty="0" smtClean="0">
                <a:cs typeface="Arial" pitchFamily="34" charset="0"/>
              </a:rPr>
              <a:t>PEB roof covering</a:t>
            </a:r>
          </a:p>
        </p:txBody>
      </p:sp>
      <p:cxnSp>
        <p:nvCxnSpPr>
          <p:cNvPr id="7" name="Straight Arrow Connector 6"/>
          <p:cNvCxnSpPr/>
          <p:nvPr/>
        </p:nvCxnSpPr>
        <p:spPr>
          <a:xfrm flipV="1">
            <a:off x="3213210" y="5180074"/>
            <a:ext cx="0" cy="1973271"/>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5641850" y="2523750"/>
            <a:ext cx="0" cy="106253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985526" y="7085494"/>
            <a:ext cx="1973271" cy="523221"/>
          </a:xfrm>
          <a:prstGeom prst="rect">
            <a:avLst/>
          </a:prstGeom>
          <a:noFill/>
        </p:spPr>
        <p:txBody>
          <a:bodyPr wrap="square" lIns="91428" tIns="45714" rIns="91428" bIns="45714" rtlCol="0">
            <a:spAutoFit/>
          </a:bodyPr>
          <a:lstStyle/>
          <a:p>
            <a:r>
              <a:rPr lang="en-US" sz="1400" dirty="0" smtClean="0">
                <a:cs typeface="Arial" pitchFamily="34" charset="0"/>
              </a:rPr>
              <a:t>10’ high dry wall partition</a:t>
            </a:r>
          </a:p>
        </p:txBody>
      </p:sp>
      <p:cxnSp>
        <p:nvCxnSpPr>
          <p:cNvPr id="14" name="Straight Arrow Connector 13"/>
          <p:cNvCxnSpPr/>
          <p:nvPr/>
        </p:nvCxnSpPr>
        <p:spPr>
          <a:xfrm flipH="1">
            <a:off x="2985524" y="2523750"/>
            <a:ext cx="1" cy="1442006"/>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6173115" y="5635445"/>
            <a:ext cx="0" cy="151790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5565955" y="7085507"/>
            <a:ext cx="3263485" cy="523208"/>
          </a:xfrm>
          <a:prstGeom prst="rect">
            <a:avLst/>
          </a:prstGeom>
          <a:noFill/>
        </p:spPr>
        <p:txBody>
          <a:bodyPr wrap="square" lIns="91428" tIns="45714" rIns="91428" bIns="45714" rtlCol="0">
            <a:spAutoFit/>
          </a:bodyPr>
          <a:lstStyle/>
          <a:p>
            <a:r>
              <a:rPr lang="en-US" sz="1400" dirty="0" smtClean="0"/>
              <a:t>Seamless synthetic p</a:t>
            </a:r>
          </a:p>
          <a:p>
            <a:r>
              <a:rPr lang="en-US" sz="1400" dirty="0" smtClean="0"/>
              <a:t>polyurethane Flooring</a:t>
            </a:r>
            <a:endParaRPr lang="en-US" sz="1400" dirty="0" smtClean="0">
              <a:cs typeface="Arial" pitchFamily="34" charset="0"/>
            </a:endParaRPr>
          </a:p>
        </p:txBody>
      </p:sp>
      <p:sp>
        <p:nvSpPr>
          <p:cNvPr id="18" name="TextBox 17"/>
          <p:cNvSpPr txBox="1"/>
          <p:nvPr/>
        </p:nvSpPr>
        <p:spPr>
          <a:xfrm>
            <a:off x="2074785" y="2291868"/>
            <a:ext cx="1973271" cy="307777"/>
          </a:xfrm>
          <a:prstGeom prst="rect">
            <a:avLst/>
          </a:prstGeom>
          <a:noFill/>
        </p:spPr>
        <p:txBody>
          <a:bodyPr wrap="square" lIns="91428" tIns="45714" rIns="91428" bIns="45714" rtlCol="0">
            <a:spAutoFit/>
          </a:bodyPr>
          <a:lstStyle/>
          <a:p>
            <a:r>
              <a:rPr lang="en-US" sz="1400" dirty="0" smtClean="0">
                <a:cs typeface="Arial" pitchFamily="34" charset="0"/>
              </a:rPr>
              <a:t>Fabricate wall sheeting</a:t>
            </a:r>
          </a:p>
        </p:txBody>
      </p:sp>
      <p:sp>
        <p:nvSpPr>
          <p:cNvPr id="21" name="TextBox 20"/>
          <p:cNvSpPr txBox="1"/>
          <p:nvPr/>
        </p:nvSpPr>
        <p:spPr>
          <a:xfrm>
            <a:off x="9891970" y="4568718"/>
            <a:ext cx="1973271" cy="307777"/>
          </a:xfrm>
          <a:prstGeom prst="rect">
            <a:avLst/>
          </a:prstGeom>
          <a:noFill/>
        </p:spPr>
        <p:txBody>
          <a:bodyPr wrap="square" lIns="91428" tIns="45714" rIns="91428" bIns="45714" rtlCol="0">
            <a:spAutoFit/>
          </a:bodyPr>
          <a:lstStyle/>
          <a:p>
            <a:r>
              <a:rPr lang="en-US" sz="1400" dirty="0" smtClean="0">
                <a:cs typeface="Arial" pitchFamily="34" charset="0"/>
              </a:rPr>
              <a:t>Storage space</a:t>
            </a:r>
          </a:p>
        </p:txBody>
      </p:sp>
      <p:sp>
        <p:nvSpPr>
          <p:cNvPr id="22" name="TextBox 21"/>
          <p:cNvSpPr txBox="1"/>
          <p:nvPr/>
        </p:nvSpPr>
        <p:spPr>
          <a:xfrm>
            <a:off x="8146385" y="7153345"/>
            <a:ext cx="1973271" cy="307777"/>
          </a:xfrm>
          <a:prstGeom prst="rect">
            <a:avLst/>
          </a:prstGeom>
          <a:noFill/>
        </p:spPr>
        <p:txBody>
          <a:bodyPr wrap="square" lIns="91428" tIns="45714" rIns="91428" bIns="45714" rtlCol="0">
            <a:spAutoFit/>
          </a:bodyPr>
          <a:lstStyle/>
          <a:p>
            <a:r>
              <a:rPr lang="en-US" sz="1400" dirty="0" smtClean="0">
                <a:cs typeface="Arial" pitchFamily="34" charset="0"/>
              </a:rPr>
              <a:t>2m wide corridor</a:t>
            </a:r>
          </a:p>
        </p:txBody>
      </p:sp>
      <p:cxnSp>
        <p:nvCxnSpPr>
          <p:cNvPr id="23" name="Straight Arrow Connector 22"/>
          <p:cNvCxnSpPr/>
          <p:nvPr/>
        </p:nvCxnSpPr>
        <p:spPr>
          <a:xfrm flipV="1">
            <a:off x="8601755" y="6697975"/>
            <a:ext cx="1" cy="53126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9891970" y="5255970"/>
            <a:ext cx="1" cy="60716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4655215" y="6390198"/>
            <a:ext cx="1973271" cy="307777"/>
          </a:xfrm>
          <a:prstGeom prst="rect">
            <a:avLst/>
          </a:prstGeom>
          <a:noFill/>
        </p:spPr>
        <p:txBody>
          <a:bodyPr wrap="square" lIns="91428" tIns="45714" rIns="91428" bIns="45714" rtlCol="0">
            <a:spAutoFit/>
          </a:bodyPr>
          <a:lstStyle/>
          <a:p>
            <a:r>
              <a:rPr lang="en-US" sz="1400" dirty="0" smtClean="0">
                <a:cs typeface="Arial" pitchFamily="34" charset="0"/>
              </a:rPr>
              <a:t>Indoor games hall</a:t>
            </a:r>
          </a:p>
        </p:txBody>
      </p:sp>
      <p:cxnSp>
        <p:nvCxnSpPr>
          <p:cNvPr id="33" name="Straight Arrow Connector 32"/>
          <p:cNvCxnSpPr/>
          <p:nvPr/>
        </p:nvCxnSpPr>
        <p:spPr>
          <a:xfrm flipH="1" flipV="1">
            <a:off x="8829440" y="3813966"/>
            <a:ext cx="1897375" cy="4197"/>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10650922" y="3586279"/>
            <a:ext cx="1973271" cy="523208"/>
          </a:xfrm>
          <a:prstGeom prst="rect">
            <a:avLst/>
          </a:prstGeom>
          <a:noFill/>
        </p:spPr>
        <p:txBody>
          <a:bodyPr wrap="square" lIns="91428" tIns="45714" rIns="91428" bIns="45714" rtlCol="0">
            <a:spAutoFit/>
          </a:bodyPr>
          <a:lstStyle/>
          <a:p>
            <a:r>
              <a:rPr lang="en-US" sz="1400" dirty="0" smtClean="0">
                <a:cs typeface="Arial" pitchFamily="34" charset="0"/>
              </a:rPr>
              <a:t>Spectators’ </a:t>
            </a:r>
          </a:p>
          <a:p>
            <a:r>
              <a:rPr lang="en-US" sz="1400" dirty="0" smtClean="0">
                <a:cs typeface="Arial" pitchFamily="34" charset="0"/>
              </a:rPr>
              <a:t>seating</a:t>
            </a:r>
          </a:p>
        </p:txBody>
      </p:sp>
      <p:sp>
        <p:nvSpPr>
          <p:cNvPr id="36" name="TextBox 35"/>
          <p:cNvSpPr txBox="1"/>
          <p:nvPr/>
        </p:nvSpPr>
        <p:spPr>
          <a:xfrm>
            <a:off x="4731110" y="4492823"/>
            <a:ext cx="1973271" cy="307777"/>
          </a:xfrm>
          <a:prstGeom prst="rect">
            <a:avLst/>
          </a:prstGeom>
          <a:noFill/>
        </p:spPr>
        <p:txBody>
          <a:bodyPr wrap="square" lIns="91428" tIns="45714" rIns="91428" bIns="45714" rtlCol="0">
            <a:spAutoFit/>
          </a:bodyPr>
          <a:lstStyle/>
          <a:p>
            <a:r>
              <a:rPr lang="en-US" sz="1400" dirty="0" smtClean="0">
                <a:cs typeface="Arial" pitchFamily="34" charset="0"/>
              </a:rPr>
              <a:t>9m</a:t>
            </a:r>
          </a:p>
        </p:txBody>
      </p:sp>
      <p:cxnSp>
        <p:nvCxnSpPr>
          <p:cNvPr id="38" name="Straight Arrow Connector 37"/>
          <p:cNvCxnSpPr/>
          <p:nvPr/>
        </p:nvCxnSpPr>
        <p:spPr>
          <a:xfrm flipV="1">
            <a:off x="4958795" y="3435102"/>
            <a:ext cx="0" cy="986023"/>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4958795" y="4724705"/>
            <a:ext cx="0" cy="98663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1391730" y="7229240"/>
            <a:ext cx="1973271" cy="307777"/>
          </a:xfrm>
          <a:prstGeom prst="rect">
            <a:avLst/>
          </a:prstGeom>
          <a:noFill/>
        </p:spPr>
        <p:txBody>
          <a:bodyPr wrap="square" lIns="91428" tIns="45714" rIns="91428" bIns="45714" rtlCol="0">
            <a:spAutoFit/>
          </a:bodyPr>
          <a:lstStyle/>
          <a:p>
            <a:r>
              <a:rPr lang="en-US" sz="1400" dirty="0" smtClean="0">
                <a:cs typeface="Arial" pitchFamily="34" charset="0"/>
              </a:rPr>
              <a:t>3.6m wide corridor</a:t>
            </a:r>
          </a:p>
        </p:txBody>
      </p:sp>
      <p:cxnSp>
        <p:nvCxnSpPr>
          <p:cNvPr id="44" name="Straight Arrow Connector 43"/>
          <p:cNvCxnSpPr/>
          <p:nvPr/>
        </p:nvCxnSpPr>
        <p:spPr>
          <a:xfrm flipV="1">
            <a:off x="2454260" y="5635445"/>
            <a:ext cx="0" cy="166968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1164045" y="4345230"/>
            <a:ext cx="683057"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151789" y="3889860"/>
            <a:ext cx="1315836" cy="738652"/>
          </a:xfrm>
          <a:prstGeom prst="rect">
            <a:avLst/>
          </a:prstGeom>
          <a:noFill/>
        </p:spPr>
        <p:txBody>
          <a:bodyPr wrap="square" lIns="91428" tIns="45714" rIns="91428" bIns="45714" rtlCol="0">
            <a:spAutoFit/>
          </a:bodyPr>
          <a:lstStyle/>
          <a:p>
            <a:r>
              <a:rPr lang="en-US" sz="1400" dirty="0" smtClean="0">
                <a:cs typeface="Arial" pitchFamily="34" charset="0"/>
              </a:rPr>
              <a:t>External façade in civil work and panels</a:t>
            </a:r>
          </a:p>
        </p:txBody>
      </p:sp>
      <p:sp>
        <p:nvSpPr>
          <p:cNvPr id="47" name="TextBox 46"/>
          <p:cNvSpPr txBox="1"/>
          <p:nvPr/>
        </p:nvSpPr>
        <p:spPr>
          <a:xfrm>
            <a:off x="9588389" y="4952390"/>
            <a:ext cx="1973271" cy="307777"/>
          </a:xfrm>
          <a:prstGeom prst="rect">
            <a:avLst/>
          </a:prstGeom>
          <a:noFill/>
        </p:spPr>
        <p:txBody>
          <a:bodyPr wrap="square" lIns="91428" tIns="45714" rIns="91428" bIns="45714" rtlCol="0">
            <a:spAutoFit/>
          </a:bodyPr>
          <a:lstStyle/>
          <a:p>
            <a:r>
              <a:rPr lang="en-US" sz="1400" dirty="0" smtClean="0">
                <a:cs typeface="Arial" pitchFamily="34" charset="0"/>
              </a:rPr>
              <a:t>Skylight</a:t>
            </a:r>
          </a:p>
        </p:txBody>
      </p:sp>
      <p:sp>
        <p:nvSpPr>
          <p:cNvPr id="31" name="TextBox 30"/>
          <p:cNvSpPr txBox="1"/>
          <p:nvPr/>
        </p:nvSpPr>
        <p:spPr>
          <a:xfrm>
            <a:off x="11637554" y="5559550"/>
            <a:ext cx="1973271" cy="523208"/>
          </a:xfrm>
          <a:prstGeom prst="rect">
            <a:avLst/>
          </a:prstGeom>
          <a:noFill/>
        </p:spPr>
        <p:txBody>
          <a:bodyPr wrap="square" lIns="91428" tIns="45714" rIns="91428" bIns="45714" rtlCol="0">
            <a:spAutoFit/>
          </a:bodyPr>
          <a:lstStyle/>
          <a:p>
            <a:r>
              <a:rPr lang="en-US" sz="1400" dirty="0" smtClean="0">
                <a:cs typeface="Arial" pitchFamily="34" charset="0"/>
              </a:rPr>
              <a:t>Upper ground  </a:t>
            </a:r>
          </a:p>
          <a:p>
            <a:r>
              <a:rPr lang="en-US" sz="1400" dirty="0" smtClean="0">
                <a:cs typeface="Arial" pitchFamily="34" charset="0"/>
              </a:rPr>
              <a:t>at 95.5m</a:t>
            </a:r>
          </a:p>
        </p:txBody>
      </p:sp>
      <p:sp>
        <p:nvSpPr>
          <p:cNvPr id="35" name="TextBox 34"/>
          <p:cNvSpPr txBox="1"/>
          <p:nvPr/>
        </p:nvSpPr>
        <p:spPr>
          <a:xfrm>
            <a:off x="-50275" y="6857822"/>
            <a:ext cx="1973271" cy="523208"/>
          </a:xfrm>
          <a:prstGeom prst="rect">
            <a:avLst/>
          </a:prstGeom>
          <a:noFill/>
        </p:spPr>
        <p:txBody>
          <a:bodyPr wrap="square" lIns="91428" tIns="45714" rIns="91428" bIns="45714" rtlCol="0">
            <a:spAutoFit/>
          </a:bodyPr>
          <a:lstStyle/>
          <a:p>
            <a:r>
              <a:rPr lang="en-US" sz="1400" dirty="0" smtClean="0">
                <a:cs typeface="Arial" pitchFamily="34" charset="0"/>
              </a:rPr>
              <a:t>Lower ground </a:t>
            </a:r>
          </a:p>
          <a:p>
            <a:r>
              <a:rPr lang="en-US" sz="1400" dirty="0" smtClean="0">
                <a:cs typeface="Arial" pitchFamily="34" charset="0"/>
              </a:rPr>
              <a:t>at 91.6m</a:t>
            </a:r>
          </a:p>
        </p:txBody>
      </p:sp>
      <p:sp>
        <p:nvSpPr>
          <p:cNvPr id="48" name="TextBox 47"/>
          <p:cNvSpPr txBox="1"/>
          <p:nvPr/>
        </p:nvSpPr>
        <p:spPr>
          <a:xfrm>
            <a:off x="10954500" y="4960447"/>
            <a:ext cx="1973271" cy="523208"/>
          </a:xfrm>
          <a:prstGeom prst="rect">
            <a:avLst/>
          </a:prstGeom>
          <a:noFill/>
        </p:spPr>
        <p:txBody>
          <a:bodyPr wrap="square" lIns="91428" tIns="45714" rIns="91428" bIns="45714" rtlCol="0">
            <a:spAutoFit/>
          </a:bodyPr>
          <a:lstStyle/>
          <a:p>
            <a:r>
              <a:rPr lang="en-US" sz="1400" dirty="0" smtClean="0">
                <a:solidFill>
                  <a:schemeClr val="accent2">
                    <a:lumMod val="60000"/>
                    <a:lumOff val="40000"/>
                  </a:schemeClr>
                </a:solidFill>
                <a:cs typeface="Arial" pitchFamily="34" charset="0"/>
              </a:rPr>
              <a:t>Towards  athletic track </a:t>
            </a:r>
          </a:p>
          <a:p>
            <a:r>
              <a:rPr lang="en-US" sz="1400" dirty="0" smtClean="0">
                <a:solidFill>
                  <a:schemeClr val="accent2">
                    <a:lumMod val="60000"/>
                    <a:lumOff val="40000"/>
                  </a:schemeClr>
                </a:solidFill>
                <a:cs typeface="Arial" pitchFamily="34" charset="0"/>
              </a:rPr>
              <a:t>&amp; outdoor sports</a:t>
            </a:r>
          </a:p>
        </p:txBody>
      </p:sp>
      <p:cxnSp>
        <p:nvCxnSpPr>
          <p:cNvPr id="50" name="Straight Arrow Connector 49"/>
          <p:cNvCxnSpPr/>
          <p:nvPr/>
        </p:nvCxnSpPr>
        <p:spPr>
          <a:xfrm flipH="1">
            <a:off x="8449966" y="4724705"/>
            <a:ext cx="1517899" cy="1"/>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0" y="5711340"/>
            <a:ext cx="1973271" cy="523208"/>
          </a:xfrm>
          <a:prstGeom prst="rect">
            <a:avLst/>
          </a:prstGeom>
          <a:noFill/>
        </p:spPr>
        <p:txBody>
          <a:bodyPr wrap="square" lIns="91428" tIns="45714" rIns="91428" bIns="45714" rtlCol="0">
            <a:spAutoFit/>
          </a:bodyPr>
          <a:lstStyle/>
          <a:p>
            <a:r>
              <a:rPr lang="en-US" sz="1400" dirty="0" smtClean="0">
                <a:solidFill>
                  <a:schemeClr val="accent2">
                    <a:lumMod val="60000"/>
                    <a:lumOff val="40000"/>
                  </a:schemeClr>
                </a:solidFill>
                <a:cs typeface="Arial" pitchFamily="34" charset="0"/>
              </a:rPr>
              <a:t>Towards  secondary entry/ exit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3305" y="339749"/>
            <a:ext cx="6375180" cy="376861"/>
          </a:xfrm>
          <a:prstGeom prst="rect">
            <a:avLst/>
          </a:prstGeom>
          <a:noFill/>
        </p:spPr>
        <p:txBody>
          <a:bodyPr wrap="square" lIns="68415" tIns="34208" rIns="68415" bIns="34208" rtlCol="0">
            <a:spAutoFit/>
          </a:bodyPr>
          <a:lstStyle/>
          <a:p>
            <a:pPr marL="457200" indent="-457200"/>
            <a:r>
              <a:rPr lang="en-US" sz="2000" dirty="0" smtClean="0">
                <a:cs typeface="Arial" pitchFamily="34" charset="0"/>
              </a:rPr>
              <a:t>Lower ground - </a:t>
            </a:r>
            <a:r>
              <a:rPr lang="en-US" sz="2000" dirty="0" smtClean="0"/>
              <a:t>Daylight Analysis</a:t>
            </a:r>
          </a:p>
        </p:txBody>
      </p:sp>
      <p:pic>
        <p:nvPicPr>
          <p:cNvPr id="5" name="Picture 4" descr="December 21st_10AM.jpg"/>
          <p:cNvPicPr>
            <a:picLocks noChangeAspect="1"/>
          </p:cNvPicPr>
          <p:nvPr/>
        </p:nvPicPr>
        <p:blipFill>
          <a:blip r:embed="rId2" cstate="print"/>
          <a:stretch>
            <a:fillRect/>
          </a:stretch>
        </p:blipFill>
        <p:spPr>
          <a:xfrm>
            <a:off x="404813" y="1006475"/>
            <a:ext cx="8728075" cy="6546056"/>
          </a:xfrm>
          <a:prstGeom prst="rect">
            <a:avLst/>
          </a:prstGeom>
        </p:spPr>
      </p:pic>
      <p:pic>
        <p:nvPicPr>
          <p:cNvPr id="7" name="Picture 6" descr="December 21st_10AM_False Color.jpg"/>
          <p:cNvPicPr>
            <a:picLocks noChangeAspect="1"/>
          </p:cNvPicPr>
          <p:nvPr/>
        </p:nvPicPr>
        <p:blipFill>
          <a:blip r:embed="rId3" cstate="print"/>
          <a:srcRect l="14429" t="2572" r="31028" b="2572"/>
          <a:stretch>
            <a:fillRect/>
          </a:stretch>
        </p:blipFill>
        <p:spPr>
          <a:xfrm>
            <a:off x="9171788" y="929955"/>
            <a:ext cx="3528212" cy="4602016"/>
          </a:xfrm>
          <a:prstGeom prst="rect">
            <a:avLst/>
          </a:prstGeom>
        </p:spPr>
      </p:pic>
      <p:sp>
        <p:nvSpPr>
          <p:cNvPr id="9" name="Google Shape;113;p16"/>
          <p:cNvSpPr/>
          <p:nvPr/>
        </p:nvSpPr>
        <p:spPr>
          <a:xfrm>
            <a:off x="9284810" y="5726770"/>
            <a:ext cx="461773" cy="211352"/>
          </a:xfrm>
          <a:prstGeom prst="rect">
            <a:avLst/>
          </a:prstGeom>
          <a:solidFill>
            <a:srgbClr val="00FF0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p16"/>
          <p:cNvSpPr/>
          <p:nvPr/>
        </p:nvSpPr>
        <p:spPr>
          <a:xfrm>
            <a:off x="9284810" y="6043228"/>
            <a:ext cx="461773" cy="211352"/>
          </a:xfrm>
          <a:prstGeom prst="rect">
            <a:avLst/>
          </a:prstGeom>
          <a:solidFill>
            <a:srgbClr val="73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p16"/>
          <p:cNvSpPr/>
          <p:nvPr/>
        </p:nvSpPr>
        <p:spPr>
          <a:xfrm>
            <a:off x="9284810" y="6359686"/>
            <a:ext cx="461773" cy="211352"/>
          </a:xfrm>
          <a:prstGeom prst="rect">
            <a:avLst/>
          </a:prstGeom>
          <a:solidFill>
            <a:srgbClr val="53DF7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p16"/>
          <p:cNvSpPr/>
          <p:nvPr/>
        </p:nvSpPr>
        <p:spPr>
          <a:xfrm>
            <a:off x="9284810" y="6676135"/>
            <a:ext cx="461773" cy="211352"/>
          </a:xfrm>
          <a:prstGeom prst="rect">
            <a:avLst/>
          </a:prstGeom>
          <a:solidFill>
            <a:srgbClr val="E1FD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7;p16"/>
          <p:cNvSpPr/>
          <p:nvPr/>
        </p:nvSpPr>
        <p:spPr>
          <a:xfrm>
            <a:off x="9284810" y="6992604"/>
            <a:ext cx="461773" cy="211352"/>
          </a:xfrm>
          <a:prstGeom prst="rect">
            <a:avLst/>
          </a:prstGeom>
          <a:solidFill>
            <a:srgbClr val="FFFF0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p16"/>
          <p:cNvSpPr/>
          <p:nvPr/>
        </p:nvSpPr>
        <p:spPr>
          <a:xfrm>
            <a:off x="9284810" y="7296068"/>
            <a:ext cx="461773" cy="211352"/>
          </a:xfrm>
          <a:prstGeom prst="rect">
            <a:avLst/>
          </a:prstGeom>
          <a:solidFill>
            <a:srgbClr val="FFDC8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p15"/>
          <p:cNvSpPr txBox="1"/>
          <p:nvPr/>
        </p:nvSpPr>
        <p:spPr>
          <a:xfrm>
            <a:off x="9816075" y="571134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100-200 </a:t>
            </a:r>
            <a:r>
              <a:rPr lang="en" sz="1800" dirty="0"/>
              <a:t>lx</a:t>
            </a:r>
            <a:endParaRPr sz="1800" dirty="0"/>
          </a:p>
        </p:txBody>
      </p:sp>
      <p:sp>
        <p:nvSpPr>
          <p:cNvPr id="16" name="Google Shape;101;p15"/>
          <p:cNvSpPr txBox="1"/>
          <p:nvPr/>
        </p:nvSpPr>
        <p:spPr>
          <a:xfrm>
            <a:off x="9816075" y="604001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200-300 </a:t>
            </a:r>
            <a:r>
              <a:rPr lang="en" sz="1800" dirty="0"/>
              <a:t>lx</a:t>
            </a:r>
            <a:endParaRPr sz="1800" dirty="0"/>
          </a:p>
        </p:txBody>
      </p:sp>
      <p:sp>
        <p:nvSpPr>
          <p:cNvPr id="17" name="Google Shape;101;p15"/>
          <p:cNvSpPr txBox="1"/>
          <p:nvPr/>
        </p:nvSpPr>
        <p:spPr>
          <a:xfrm>
            <a:off x="9816075" y="634359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300-500 </a:t>
            </a:r>
            <a:r>
              <a:rPr lang="en" sz="1800" dirty="0"/>
              <a:t>lx</a:t>
            </a:r>
            <a:endParaRPr sz="1800" dirty="0"/>
          </a:p>
        </p:txBody>
      </p:sp>
      <p:sp>
        <p:nvSpPr>
          <p:cNvPr id="18" name="Google Shape;101;p15"/>
          <p:cNvSpPr txBox="1"/>
          <p:nvPr/>
        </p:nvSpPr>
        <p:spPr>
          <a:xfrm>
            <a:off x="9816075" y="666018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500-750 </a:t>
            </a:r>
            <a:r>
              <a:rPr lang="en" sz="1800" dirty="0"/>
              <a:t>lx</a:t>
            </a:r>
            <a:endParaRPr sz="1800" dirty="0"/>
          </a:p>
        </p:txBody>
      </p:sp>
      <p:sp>
        <p:nvSpPr>
          <p:cNvPr id="19" name="Google Shape;101;p15"/>
          <p:cNvSpPr txBox="1"/>
          <p:nvPr/>
        </p:nvSpPr>
        <p:spPr>
          <a:xfrm>
            <a:off x="9816075" y="696376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750-1000 </a:t>
            </a:r>
            <a:r>
              <a:rPr lang="en" sz="1800" dirty="0"/>
              <a:t>lx</a:t>
            </a:r>
            <a:endParaRPr sz="1800" dirty="0"/>
          </a:p>
        </p:txBody>
      </p:sp>
      <p:sp>
        <p:nvSpPr>
          <p:cNvPr id="20" name="Google Shape;101;p15"/>
          <p:cNvSpPr txBox="1"/>
          <p:nvPr/>
        </p:nvSpPr>
        <p:spPr>
          <a:xfrm>
            <a:off x="9816075" y="7292303"/>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1000-1250 </a:t>
            </a:r>
            <a:r>
              <a:rPr lang="en" sz="1800" dirty="0"/>
              <a:t>lx</a:t>
            </a:r>
            <a:endParaRPr sz="1800" dirty="0"/>
          </a:p>
        </p:txBody>
      </p:sp>
      <p:sp>
        <p:nvSpPr>
          <p:cNvPr id="21" name="Google Shape;57;p13"/>
          <p:cNvSpPr txBox="1"/>
          <p:nvPr/>
        </p:nvSpPr>
        <p:spPr>
          <a:xfrm>
            <a:off x="253305" y="7608715"/>
            <a:ext cx="3339380" cy="758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dk1"/>
                </a:solidFill>
              </a:rPr>
              <a:t>Daylight Analysis | DiaLux</a:t>
            </a:r>
            <a:endParaRPr sz="2000" dirty="0">
              <a:solidFill>
                <a:schemeClr val="dk1"/>
              </a:solidFill>
            </a:endParaRPr>
          </a:p>
          <a:p>
            <a:pPr marL="0" lvl="0" indent="0" algn="l" rtl="0">
              <a:spcBef>
                <a:spcPts val="0"/>
              </a:spcBef>
              <a:spcAft>
                <a:spcPts val="0"/>
              </a:spcAft>
              <a:buClr>
                <a:schemeClr val="dk1"/>
              </a:buClr>
              <a:buSzPts val="1100"/>
              <a:buFont typeface="Arial"/>
              <a:buNone/>
            </a:pPr>
            <a:r>
              <a:rPr lang="en" sz="2000" dirty="0">
                <a:solidFill>
                  <a:schemeClr val="dk1"/>
                </a:solidFill>
              </a:rPr>
              <a:t>Cut-out: </a:t>
            </a:r>
            <a:r>
              <a:rPr lang="en" sz="2000" dirty="0" smtClean="0">
                <a:solidFill>
                  <a:schemeClr val="dk1"/>
                </a:solidFill>
              </a:rPr>
              <a:t>3m Wide</a:t>
            </a:r>
            <a:endParaRPr sz="2000" dirty="0">
              <a:solidFill>
                <a:schemeClr val="dk1"/>
              </a:solidFill>
            </a:endParaRPr>
          </a:p>
        </p:txBody>
      </p:sp>
      <p:sp>
        <p:nvSpPr>
          <p:cNvPr id="22" name="Google Shape;57;p13"/>
          <p:cNvSpPr txBox="1"/>
          <p:nvPr/>
        </p:nvSpPr>
        <p:spPr>
          <a:xfrm>
            <a:off x="4731110" y="281856"/>
            <a:ext cx="3339380" cy="4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smtClean="0">
                <a:solidFill>
                  <a:schemeClr val="dk1"/>
                </a:solidFill>
              </a:rPr>
              <a:t>10:00 AM, December 2019</a:t>
            </a:r>
            <a:endParaRPr sz="2000" dirty="0">
              <a:solidFill>
                <a:schemeClr val="dk1"/>
              </a:solidFill>
            </a:endParaRPr>
          </a:p>
        </p:txBody>
      </p:sp>
      <p:pic>
        <p:nvPicPr>
          <p:cNvPr id="23" name="Picture 2" descr="C:\Users\dsoni\Desktop\arw.PNG"/>
          <p:cNvPicPr>
            <a:picLocks noChangeAspect="1" noChangeArrowheads="1"/>
          </p:cNvPicPr>
          <p:nvPr/>
        </p:nvPicPr>
        <p:blipFill>
          <a:blip r:embed="rId4" cstate="print">
            <a:grayscl/>
          </a:blip>
          <a:srcRect/>
          <a:stretch>
            <a:fillRect/>
          </a:stretch>
        </p:blipFill>
        <p:spPr bwMode="auto">
          <a:xfrm rot="5400000">
            <a:off x="8505458" y="7664207"/>
            <a:ext cx="591495" cy="66362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7161" y="3077752"/>
            <a:ext cx="11561661" cy="2785366"/>
          </a:xfrm>
          <a:prstGeom prst="rect">
            <a:avLst/>
          </a:prstGeom>
        </p:spPr>
        <p:txBody>
          <a:bodyPr wrap="square" lIns="91428" tIns="45714" rIns="91428" bIns="45714">
            <a:spAutoFit/>
          </a:bodyPr>
          <a:lstStyle/>
          <a:p>
            <a:pPr algn="just">
              <a:lnSpc>
                <a:spcPts val="6999"/>
              </a:lnSpc>
            </a:pPr>
            <a:r>
              <a:rPr lang="en-US" dirty="0" smtClean="0"/>
              <a:t>The aim of GNLU  to develop and built the world-class sports complex including outdoor sports facilities in different phases comprising modern facilities, sustainable energy efficiency measures in accordance with the standards/ guideline. </a:t>
            </a:r>
            <a:endParaRPr lang="en-US" dirty="0"/>
          </a:p>
        </p:txBody>
      </p:sp>
      <p:sp>
        <p:nvSpPr>
          <p:cNvPr id="6" name="TextBox 5"/>
          <p:cNvSpPr txBox="1"/>
          <p:nvPr/>
        </p:nvSpPr>
        <p:spPr>
          <a:xfrm>
            <a:off x="253305" y="339750"/>
            <a:ext cx="6375180" cy="438406"/>
          </a:xfrm>
          <a:prstGeom prst="rect">
            <a:avLst/>
          </a:prstGeom>
          <a:noFill/>
        </p:spPr>
        <p:txBody>
          <a:bodyPr wrap="square" lIns="68407" tIns="34203" rIns="68407" bIns="34203" rtlCol="0">
            <a:spAutoFit/>
          </a:bodyPr>
          <a:lstStyle/>
          <a:p>
            <a:pPr marL="457145" indent="-457145"/>
            <a:r>
              <a:rPr lang="en-US" sz="2000" dirty="0" smtClean="0"/>
              <a:t>Project</a:t>
            </a:r>
            <a:r>
              <a:rPr lang="en-US" sz="2400" dirty="0" smtClean="0"/>
              <a:t> </a:t>
            </a:r>
            <a:r>
              <a:rPr lang="en-US" sz="2400" dirty="0"/>
              <a:t> </a:t>
            </a:r>
            <a:r>
              <a:rPr lang="en-US" sz="2000" dirty="0" smtClean="0"/>
              <a:t>Introduction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une 21st_10AM_False Color.jpg"/>
          <p:cNvPicPr>
            <a:picLocks noChangeAspect="1"/>
          </p:cNvPicPr>
          <p:nvPr/>
        </p:nvPicPr>
        <p:blipFill>
          <a:blip r:embed="rId2" cstate="print"/>
          <a:srcRect l="14429" t="2572" r="31028" b="2572"/>
          <a:stretch>
            <a:fillRect/>
          </a:stretch>
        </p:blipFill>
        <p:spPr>
          <a:xfrm>
            <a:off x="9154192" y="915671"/>
            <a:ext cx="3545893" cy="4625078"/>
          </a:xfrm>
          <a:prstGeom prst="rect">
            <a:avLst/>
          </a:prstGeom>
        </p:spPr>
      </p:pic>
      <p:sp>
        <p:nvSpPr>
          <p:cNvPr id="6" name="TextBox 5"/>
          <p:cNvSpPr txBox="1"/>
          <p:nvPr/>
        </p:nvSpPr>
        <p:spPr>
          <a:xfrm>
            <a:off x="253305" y="339749"/>
            <a:ext cx="6375180" cy="376861"/>
          </a:xfrm>
          <a:prstGeom prst="rect">
            <a:avLst/>
          </a:prstGeom>
          <a:noFill/>
        </p:spPr>
        <p:txBody>
          <a:bodyPr wrap="square" lIns="68415" tIns="34208" rIns="68415" bIns="34208" rtlCol="0">
            <a:spAutoFit/>
          </a:bodyPr>
          <a:lstStyle/>
          <a:p>
            <a:pPr marL="457200" indent="-457200"/>
            <a:r>
              <a:rPr lang="en-US" sz="2000" dirty="0" smtClean="0">
                <a:cs typeface="Arial" pitchFamily="34" charset="0"/>
              </a:rPr>
              <a:t>Lower ground - </a:t>
            </a:r>
            <a:r>
              <a:rPr lang="en-US" sz="2000" dirty="0" smtClean="0"/>
              <a:t>Daylight Analysis</a:t>
            </a:r>
          </a:p>
        </p:txBody>
      </p:sp>
      <p:pic>
        <p:nvPicPr>
          <p:cNvPr id="5" name="Picture 4" descr="June 21st_10AM.jpg"/>
          <p:cNvPicPr>
            <a:picLocks noChangeAspect="1"/>
          </p:cNvPicPr>
          <p:nvPr/>
        </p:nvPicPr>
        <p:blipFill>
          <a:blip r:embed="rId3" cstate="print"/>
          <a:stretch>
            <a:fillRect/>
          </a:stretch>
        </p:blipFill>
        <p:spPr>
          <a:xfrm>
            <a:off x="404812" y="1006475"/>
            <a:ext cx="8728075" cy="6546056"/>
          </a:xfrm>
          <a:prstGeom prst="rect">
            <a:avLst/>
          </a:prstGeom>
        </p:spPr>
      </p:pic>
      <p:sp>
        <p:nvSpPr>
          <p:cNvPr id="23" name="Google Shape;113;p16"/>
          <p:cNvSpPr/>
          <p:nvPr/>
        </p:nvSpPr>
        <p:spPr>
          <a:xfrm>
            <a:off x="9284810" y="5726770"/>
            <a:ext cx="461773" cy="211352"/>
          </a:xfrm>
          <a:prstGeom prst="rect">
            <a:avLst/>
          </a:prstGeom>
          <a:solidFill>
            <a:srgbClr val="00FF0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p16"/>
          <p:cNvSpPr/>
          <p:nvPr/>
        </p:nvSpPr>
        <p:spPr>
          <a:xfrm>
            <a:off x="9284810" y="6043228"/>
            <a:ext cx="461773" cy="211352"/>
          </a:xfrm>
          <a:prstGeom prst="rect">
            <a:avLst/>
          </a:prstGeom>
          <a:solidFill>
            <a:srgbClr val="75DA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p16"/>
          <p:cNvSpPr/>
          <p:nvPr/>
        </p:nvSpPr>
        <p:spPr>
          <a:xfrm>
            <a:off x="9284810" y="6359686"/>
            <a:ext cx="461773" cy="211352"/>
          </a:xfrm>
          <a:prstGeom prst="rect">
            <a:avLst/>
          </a:prstGeom>
          <a:solidFill>
            <a:srgbClr val="53DF7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6;p16"/>
          <p:cNvSpPr/>
          <p:nvPr/>
        </p:nvSpPr>
        <p:spPr>
          <a:xfrm>
            <a:off x="9284810" y="6676135"/>
            <a:ext cx="461773" cy="211352"/>
          </a:xfrm>
          <a:prstGeom prst="rect">
            <a:avLst/>
          </a:prstGeom>
          <a:solidFill>
            <a:srgbClr val="E1FD5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p16"/>
          <p:cNvSpPr/>
          <p:nvPr/>
        </p:nvSpPr>
        <p:spPr>
          <a:xfrm>
            <a:off x="9284810" y="6992604"/>
            <a:ext cx="461773" cy="211352"/>
          </a:xfrm>
          <a:prstGeom prst="rect">
            <a:avLst/>
          </a:prstGeom>
          <a:solidFill>
            <a:srgbClr val="FFFF0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p16"/>
          <p:cNvSpPr/>
          <p:nvPr/>
        </p:nvSpPr>
        <p:spPr>
          <a:xfrm>
            <a:off x="9284810" y="7296068"/>
            <a:ext cx="461773" cy="211352"/>
          </a:xfrm>
          <a:prstGeom prst="rect">
            <a:avLst/>
          </a:prstGeom>
          <a:solidFill>
            <a:srgbClr val="FFDC8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p15"/>
          <p:cNvSpPr txBox="1"/>
          <p:nvPr/>
        </p:nvSpPr>
        <p:spPr>
          <a:xfrm>
            <a:off x="9816075" y="571134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100-200 </a:t>
            </a:r>
            <a:r>
              <a:rPr lang="en" sz="1800" dirty="0"/>
              <a:t>lx</a:t>
            </a:r>
            <a:endParaRPr sz="1800" dirty="0"/>
          </a:p>
        </p:txBody>
      </p:sp>
      <p:sp>
        <p:nvSpPr>
          <p:cNvPr id="30" name="Google Shape;101;p15"/>
          <p:cNvSpPr txBox="1"/>
          <p:nvPr/>
        </p:nvSpPr>
        <p:spPr>
          <a:xfrm>
            <a:off x="9816075" y="604001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200-300 </a:t>
            </a:r>
            <a:r>
              <a:rPr lang="en" sz="1800" dirty="0"/>
              <a:t>lx</a:t>
            </a:r>
            <a:endParaRPr sz="1800" dirty="0"/>
          </a:p>
        </p:txBody>
      </p:sp>
      <p:sp>
        <p:nvSpPr>
          <p:cNvPr id="31" name="Google Shape;101;p15"/>
          <p:cNvSpPr txBox="1"/>
          <p:nvPr/>
        </p:nvSpPr>
        <p:spPr>
          <a:xfrm>
            <a:off x="9816075" y="634359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300-500 </a:t>
            </a:r>
            <a:r>
              <a:rPr lang="en" sz="1800" dirty="0"/>
              <a:t>lx</a:t>
            </a:r>
            <a:endParaRPr sz="1800" dirty="0"/>
          </a:p>
        </p:txBody>
      </p:sp>
      <p:sp>
        <p:nvSpPr>
          <p:cNvPr id="32" name="Google Shape;101;p15"/>
          <p:cNvSpPr txBox="1"/>
          <p:nvPr/>
        </p:nvSpPr>
        <p:spPr>
          <a:xfrm>
            <a:off x="9816075" y="666018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500-750 </a:t>
            </a:r>
            <a:r>
              <a:rPr lang="en" sz="1800" dirty="0"/>
              <a:t>lx</a:t>
            </a:r>
            <a:endParaRPr sz="1800" dirty="0"/>
          </a:p>
        </p:txBody>
      </p:sp>
      <p:sp>
        <p:nvSpPr>
          <p:cNvPr id="33" name="Google Shape;101;p15"/>
          <p:cNvSpPr txBox="1"/>
          <p:nvPr/>
        </p:nvSpPr>
        <p:spPr>
          <a:xfrm>
            <a:off x="9816075" y="696376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750-1000 </a:t>
            </a:r>
            <a:r>
              <a:rPr lang="en" sz="1800" dirty="0"/>
              <a:t>lx</a:t>
            </a:r>
            <a:endParaRPr sz="1800" dirty="0"/>
          </a:p>
        </p:txBody>
      </p:sp>
      <p:sp>
        <p:nvSpPr>
          <p:cNvPr id="34" name="Google Shape;101;p15"/>
          <p:cNvSpPr txBox="1"/>
          <p:nvPr/>
        </p:nvSpPr>
        <p:spPr>
          <a:xfrm>
            <a:off x="9816075" y="7292303"/>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1000-1750 </a:t>
            </a:r>
            <a:r>
              <a:rPr lang="en" sz="1800" dirty="0"/>
              <a:t>lx</a:t>
            </a:r>
            <a:endParaRPr sz="1800" dirty="0"/>
          </a:p>
        </p:txBody>
      </p:sp>
      <p:sp>
        <p:nvSpPr>
          <p:cNvPr id="35" name="Google Shape;57;p13"/>
          <p:cNvSpPr txBox="1"/>
          <p:nvPr/>
        </p:nvSpPr>
        <p:spPr>
          <a:xfrm>
            <a:off x="253305" y="7608715"/>
            <a:ext cx="3339380" cy="758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dk1"/>
                </a:solidFill>
              </a:rPr>
              <a:t>Daylight Analysis | DiaLux</a:t>
            </a:r>
            <a:endParaRPr sz="2000" dirty="0">
              <a:solidFill>
                <a:schemeClr val="dk1"/>
              </a:solidFill>
            </a:endParaRPr>
          </a:p>
          <a:p>
            <a:pPr marL="0" lvl="0" indent="0" algn="l" rtl="0">
              <a:spcBef>
                <a:spcPts val="0"/>
              </a:spcBef>
              <a:spcAft>
                <a:spcPts val="0"/>
              </a:spcAft>
              <a:buClr>
                <a:schemeClr val="dk1"/>
              </a:buClr>
              <a:buSzPts val="1100"/>
              <a:buFont typeface="Arial"/>
              <a:buNone/>
            </a:pPr>
            <a:r>
              <a:rPr lang="en" sz="2000" dirty="0">
                <a:solidFill>
                  <a:schemeClr val="dk1"/>
                </a:solidFill>
              </a:rPr>
              <a:t>Cut-out: </a:t>
            </a:r>
            <a:r>
              <a:rPr lang="en" sz="2000" dirty="0" smtClean="0">
                <a:solidFill>
                  <a:schemeClr val="dk1"/>
                </a:solidFill>
              </a:rPr>
              <a:t>3m Wide</a:t>
            </a:r>
            <a:endParaRPr sz="2000" dirty="0">
              <a:solidFill>
                <a:schemeClr val="dk1"/>
              </a:solidFill>
            </a:endParaRPr>
          </a:p>
        </p:txBody>
      </p:sp>
      <p:sp>
        <p:nvSpPr>
          <p:cNvPr id="36" name="Google Shape;57;p13"/>
          <p:cNvSpPr txBox="1"/>
          <p:nvPr/>
        </p:nvSpPr>
        <p:spPr>
          <a:xfrm>
            <a:off x="4731110" y="281856"/>
            <a:ext cx="3339380" cy="4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smtClean="0">
                <a:solidFill>
                  <a:schemeClr val="dk1"/>
                </a:solidFill>
              </a:rPr>
              <a:t>10:00 AM, June 2019</a:t>
            </a:r>
            <a:endParaRPr sz="2000" dirty="0">
              <a:solidFill>
                <a:schemeClr val="dk1"/>
              </a:solidFill>
            </a:endParaRPr>
          </a:p>
        </p:txBody>
      </p:sp>
      <p:pic>
        <p:nvPicPr>
          <p:cNvPr id="19" name="Picture 2" descr="C:\Users\dsoni\Desktop\arw.PNG"/>
          <p:cNvPicPr>
            <a:picLocks noChangeAspect="1" noChangeArrowheads="1"/>
          </p:cNvPicPr>
          <p:nvPr/>
        </p:nvPicPr>
        <p:blipFill>
          <a:blip r:embed="rId4" cstate="print">
            <a:grayscl/>
          </a:blip>
          <a:srcRect/>
          <a:stretch>
            <a:fillRect/>
          </a:stretch>
        </p:blipFill>
        <p:spPr bwMode="auto">
          <a:xfrm rot="5400000">
            <a:off x="8505458" y="7664207"/>
            <a:ext cx="591495" cy="663629"/>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3305" y="339749"/>
            <a:ext cx="6375180" cy="376861"/>
          </a:xfrm>
          <a:prstGeom prst="rect">
            <a:avLst/>
          </a:prstGeom>
          <a:noFill/>
        </p:spPr>
        <p:txBody>
          <a:bodyPr wrap="square" lIns="68415" tIns="34208" rIns="68415" bIns="34208" rtlCol="0">
            <a:spAutoFit/>
          </a:bodyPr>
          <a:lstStyle/>
          <a:p>
            <a:pPr marL="457200" indent="-457200"/>
            <a:r>
              <a:rPr lang="en-US" sz="2000" dirty="0" smtClean="0">
                <a:cs typeface="Arial" pitchFamily="34" charset="0"/>
              </a:rPr>
              <a:t>Lower ground - </a:t>
            </a:r>
            <a:r>
              <a:rPr lang="en-US" sz="2000" dirty="0" smtClean="0"/>
              <a:t>Daylight Analysis</a:t>
            </a:r>
          </a:p>
        </p:txBody>
      </p:sp>
      <p:pic>
        <p:nvPicPr>
          <p:cNvPr id="8" name="Picture 7" descr="December 21st_04PM.jpg"/>
          <p:cNvPicPr>
            <a:picLocks noChangeAspect="1"/>
          </p:cNvPicPr>
          <p:nvPr/>
        </p:nvPicPr>
        <p:blipFill>
          <a:blip r:embed="rId2" cstate="print"/>
          <a:stretch>
            <a:fillRect/>
          </a:stretch>
        </p:blipFill>
        <p:spPr>
          <a:xfrm>
            <a:off x="404813" y="1006474"/>
            <a:ext cx="8728075" cy="6546057"/>
          </a:xfrm>
          <a:prstGeom prst="rect">
            <a:avLst/>
          </a:prstGeom>
        </p:spPr>
      </p:pic>
      <p:pic>
        <p:nvPicPr>
          <p:cNvPr id="9" name="Picture 8" descr="December 21st_04PM_False Color.jpg"/>
          <p:cNvPicPr>
            <a:picLocks noChangeAspect="1"/>
          </p:cNvPicPr>
          <p:nvPr/>
        </p:nvPicPr>
        <p:blipFill>
          <a:blip r:embed="rId3" cstate="print"/>
          <a:srcRect l="14429" t="2572" r="31029" b="2572"/>
          <a:stretch>
            <a:fillRect/>
          </a:stretch>
        </p:blipFill>
        <p:spPr>
          <a:xfrm>
            <a:off x="9174584" y="929955"/>
            <a:ext cx="3539619" cy="4616895"/>
          </a:xfrm>
          <a:prstGeom prst="rect">
            <a:avLst/>
          </a:prstGeom>
        </p:spPr>
      </p:pic>
      <p:sp>
        <p:nvSpPr>
          <p:cNvPr id="10" name="Google Shape;113;p16"/>
          <p:cNvSpPr/>
          <p:nvPr/>
        </p:nvSpPr>
        <p:spPr>
          <a:xfrm>
            <a:off x="9284810" y="5726770"/>
            <a:ext cx="461773" cy="211352"/>
          </a:xfrm>
          <a:prstGeom prst="rect">
            <a:avLst/>
          </a:prstGeom>
          <a:solidFill>
            <a:srgbClr val="73DB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16"/>
          <p:cNvSpPr/>
          <p:nvPr/>
        </p:nvSpPr>
        <p:spPr>
          <a:xfrm>
            <a:off x="9284810" y="6043228"/>
            <a:ext cx="461773" cy="211352"/>
          </a:xfrm>
          <a:prstGeom prst="rect">
            <a:avLst/>
          </a:prstGeom>
          <a:solidFill>
            <a:srgbClr val="53DF7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6"/>
          <p:cNvSpPr/>
          <p:nvPr/>
        </p:nvSpPr>
        <p:spPr>
          <a:xfrm>
            <a:off x="9284810" y="6359686"/>
            <a:ext cx="461773" cy="211352"/>
          </a:xfrm>
          <a:prstGeom prst="rect">
            <a:avLst/>
          </a:prstGeom>
          <a:solidFill>
            <a:srgbClr val="DEFF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p16"/>
          <p:cNvSpPr/>
          <p:nvPr/>
        </p:nvSpPr>
        <p:spPr>
          <a:xfrm>
            <a:off x="9284810" y="6676135"/>
            <a:ext cx="461773" cy="211352"/>
          </a:xfrm>
          <a:prstGeom prst="rect">
            <a:avLst/>
          </a:prstGeom>
          <a:solidFill>
            <a:srgbClr val="FFFF0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6"/>
          <p:cNvSpPr/>
          <p:nvPr/>
        </p:nvSpPr>
        <p:spPr>
          <a:xfrm>
            <a:off x="9284810" y="6992604"/>
            <a:ext cx="461773" cy="211352"/>
          </a:xfrm>
          <a:prstGeom prst="rect">
            <a:avLst/>
          </a:prstGeom>
          <a:solidFill>
            <a:srgbClr val="FFDC8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3;p16"/>
          <p:cNvSpPr/>
          <p:nvPr/>
        </p:nvSpPr>
        <p:spPr>
          <a:xfrm>
            <a:off x="9284810" y="7296068"/>
            <a:ext cx="461773" cy="211352"/>
          </a:xfrm>
          <a:prstGeom prst="rect">
            <a:avLst/>
          </a:prstGeom>
          <a:solidFill>
            <a:srgbClr val="FF84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p15"/>
          <p:cNvSpPr txBox="1"/>
          <p:nvPr/>
        </p:nvSpPr>
        <p:spPr>
          <a:xfrm>
            <a:off x="9816075" y="571134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200-300 </a:t>
            </a:r>
            <a:r>
              <a:rPr lang="en" sz="1800" dirty="0"/>
              <a:t>lx</a:t>
            </a:r>
            <a:endParaRPr sz="1800" dirty="0"/>
          </a:p>
        </p:txBody>
      </p:sp>
      <p:sp>
        <p:nvSpPr>
          <p:cNvPr id="17" name="Google Shape;101;p15"/>
          <p:cNvSpPr txBox="1"/>
          <p:nvPr/>
        </p:nvSpPr>
        <p:spPr>
          <a:xfrm>
            <a:off x="9816075" y="604001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300-500 </a:t>
            </a:r>
            <a:r>
              <a:rPr lang="en" sz="1800" dirty="0"/>
              <a:t>lx</a:t>
            </a:r>
            <a:endParaRPr sz="1800" dirty="0"/>
          </a:p>
        </p:txBody>
      </p:sp>
      <p:sp>
        <p:nvSpPr>
          <p:cNvPr id="18" name="Google Shape;101;p15"/>
          <p:cNvSpPr txBox="1"/>
          <p:nvPr/>
        </p:nvSpPr>
        <p:spPr>
          <a:xfrm>
            <a:off x="9816075" y="634359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500-750 </a:t>
            </a:r>
            <a:r>
              <a:rPr lang="en" sz="1800" dirty="0"/>
              <a:t>lx</a:t>
            </a:r>
            <a:endParaRPr sz="1800" dirty="0"/>
          </a:p>
        </p:txBody>
      </p:sp>
      <p:sp>
        <p:nvSpPr>
          <p:cNvPr id="19" name="Google Shape;101;p15"/>
          <p:cNvSpPr txBox="1"/>
          <p:nvPr/>
        </p:nvSpPr>
        <p:spPr>
          <a:xfrm>
            <a:off x="9816075" y="666018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750-1000 </a:t>
            </a:r>
            <a:r>
              <a:rPr lang="en" sz="1800" dirty="0"/>
              <a:t>lx</a:t>
            </a:r>
            <a:endParaRPr sz="1800" dirty="0"/>
          </a:p>
        </p:txBody>
      </p:sp>
      <p:sp>
        <p:nvSpPr>
          <p:cNvPr id="20" name="Google Shape;101;p15"/>
          <p:cNvSpPr txBox="1"/>
          <p:nvPr/>
        </p:nvSpPr>
        <p:spPr>
          <a:xfrm>
            <a:off x="9816075" y="696376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1000-1500 </a:t>
            </a:r>
            <a:r>
              <a:rPr lang="en" sz="1800" dirty="0"/>
              <a:t>lx</a:t>
            </a:r>
            <a:endParaRPr sz="1800" dirty="0"/>
          </a:p>
        </p:txBody>
      </p:sp>
      <p:sp>
        <p:nvSpPr>
          <p:cNvPr id="21" name="Google Shape;101;p15"/>
          <p:cNvSpPr txBox="1"/>
          <p:nvPr/>
        </p:nvSpPr>
        <p:spPr>
          <a:xfrm>
            <a:off x="9816075" y="7292303"/>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2500-3000 </a:t>
            </a:r>
            <a:r>
              <a:rPr lang="en" sz="1800" dirty="0"/>
              <a:t>lx</a:t>
            </a:r>
            <a:endParaRPr sz="1800" dirty="0"/>
          </a:p>
        </p:txBody>
      </p:sp>
      <p:sp>
        <p:nvSpPr>
          <p:cNvPr id="22" name="Google Shape;57;p13"/>
          <p:cNvSpPr txBox="1"/>
          <p:nvPr/>
        </p:nvSpPr>
        <p:spPr>
          <a:xfrm>
            <a:off x="253305" y="7608715"/>
            <a:ext cx="3339380" cy="758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dk1"/>
                </a:solidFill>
              </a:rPr>
              <a:t>Daylight Analysis | DiaLux</a:t>
            </a:r>
            <a:endParaRPr sz="2000" dirty="0">
              <a:solidFill>
                <a:schemeClr val="dk1"/>
              </a:solidFill>
            </a:endParaRPr>
          </a:p>
          <a:p>
            <a:pPr marL="0" lvl="0" indent="0" algn="l" rtl="0">
              <a:spcBef>
                <a:spcPts val="0"/>
              </a:spcBef>
              <a:spcAft>
                <a:spcPts val="0"/>
              </a:spcAft>
              <a:buClr>
                <a:schemeClr val="dk1"/>
              </a:buClr>
              <a:buSzPts val="1100"/>
              <a:buFont typeface="Arial"/>
              <a:buNone/>
            </a:pPr>
            <a:r>
              <a:rPr lang="en" sz="2000" dirty="0">
                <a:solidFill>
                  <a:schemeClr val="dk1"/>
                </a:solidFill>
              </a:rPr>
              <a:t>Cut-out: </a:t>
            </a:r>
            <a:r>
              <a:rPr lang="en" sz="2000" dirty="0" smtClean="0">
                <a:solidFill>
                  <a:schemeClr val="dk1"/>
                </a:solidFill>
              </a:rPr>
              <a:t>3m Wide</a:t>
            </a:r>
            <a:endParaRPr sz="2000" dirty="0">
              <a:solidFill>
                <a:schemeClr val="dk1"/>
              </a:solidFill>
            </a:endParaRPr>
          </a:p>
        </p:txBody>
      </p:sp>
      <p:sp>
        <p:nvSpPr>
          <p:cNvPr id="23" name="Google Shape;57;p13"/>
          <p:cNvSpPr txBox="1"/>
          <p:nvPr/>
        </p:nvSpPr>
        <p:spPr>
          <a:xfrm>
            <a:off x="4731110" y="281856"/>
            <a:ext cx="3339380" cy="4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smtClean="0">
                <a:solidFill>
                  <a:schemeClr val="dk1"/>
                </a:solidFill>
              </a:rPr>
              <a:t>04:00 PM, December 2019</a:t>
            </a:r>
            <a:endParaRPr sz="2000" dirty="0">
              <a:solidFill>
                <a:schemeClr val="dk1"/>
              </a:solidFill>
            </a:endParaRPr>
          </a:p>
        </p:txBody>
      </p:sp>
      <p:pic>
        <p:nvPicPr>
          <p:cNvPr id="24" name="Picture 2" descr="C:\Users\dsoni\Desktop\arw.PNG"/>
          <p:cNvPicPr>
            <a:picLocks noChangeAspect="1" noChangeArrowheads="1"/>
          </p:cNvPicPr>
          <p:nvPr/>
        </p:nvPicPr>
        <p:blipFill>
          <a:blip r:embed="rId4" cstate="print">
            <a:grayscl/>
          </a:blip>
          <a:srcRect/>
          <a:stretch>
            <a:fillRect/>
          </a:stretch>
        </p:blipFill>
        <p:spPr bwMode="auto">
          <a:xfrm rot="5400000">
            <a:off x="8505458" y="7664207"/>
            <a:ext cx="591495" cy="663629"/>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3305" y="339749"/>
            <a:ext cx="6375180" cy="376861"/>
          </a:xfrm>
          <a:prstGeom prst="rect">
            <a:avLst/>
          </a:prstGeom>
          <a:noFill/>
        </p:spPr>
        <p:txBody>
          <a:bodyPr wrap="square" lIns="68415" tIns="34208" rIns="68415" bIns="34208" rtlCol="0">
            <a:spAutoFit/>
          </a:bodyPr>
          <a:lstStyle/>
          <a:p>
            <a:pPr marL="457200" indent="-457200"/>
            <a:r>
              <a:rPr lang="en-US" sz="2000" dirty="0" smtClean="0">
                <a:cs typeface="Arial" pitchFamily="34" charset="0"/>
              </a:rPr>
              <a:t>Lower ground - </a:t>
            </a:r>
            <a:r>
              <a:rPr lang="en-US" sz="2000" dirty="0" smtClean="0"/>
              <a:t>Daylight Analysis</a:t>
            </a:r>
          </a:p>
        </p:txBody>
      </p:sp>
      <p:pic>
        <p:nvPicPr>
          <p:cNvPr id="8" name="Picture 7" descr="June 21st_04PM.jpg"/>
          <p:cNvPicPr>
            <a:picLocks noChangeAspect="1"/>
          </p:cNvPicPr>
          <p:nvPr/>
        </p:nvPicPr>
        <p:blipFill>
          <a:blip r:embed="rId2" cstate="print"/>
          <a:stretch>
            <a:fillRect/>
          </a:stretch>
        </p:blipFill>
        <p:spPr>
          <a:xfrm>
            <a:off x="404813" y="1006475"/>
            <a:ext cx="8728075" cy="6546057"/>
          </a:xfrm>
          <a:prstGeom prst="rect">
            <a:avLst/>
          </a:prstGeom>
        </p:spPr>
      </p:pic>
      <p:pic>
        <p:nvPicPr>
          <p:cNvPr id="9" name="Picture 8" descr="June 21st_04PM_False Color.jpg"/>
          <p:cNvPicPr>
            <a:picLocks noChangeAspect="1"/>
          </p:cNvPicPr>
          <p:nvPr/>
        </p:nvPicPr>
        <p:blipFill>
          <a:blip r:embed="rId3" cstate="print"/>
          <a:srcRect l="14429" t="2572" r="31028" b="2572"/>
          <a:stretch>
            <a:fillRect/>
          </a:stretch>
        </p:blipFill>
        <p:spPr>
          <a:xfrm>
            <a:off x="9168438" y="929955"/>
            <a:ext cx="3549356" cy="4629595"/>
          </a:xfrm>
          <a:prstGeom prst="rect">
            <a:avLst/>
          </a:prstGeom>
        </p:spPr>
      </p:pic>
      <p:sp>
        <p:nvSpPr>
          <p:cNvPr id="10" name="Google Shape;113;p16"/>
          <p:cNvSpPr/>
          <p:nvPr/>
        </p:nvSpPr>
        <p:spPr>
          <a:xfrm>
            <a:off x="9284810" y="5726770"/>
            <a:ext cx="461773" cy="211352"/>
          </a:xfrm>
          <a:prstGeom prst="rect">
            <a:avLst/>
          </a:prstGeom>
          <a:solidFill>
            <a:srgbClr val="DEFF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4;p16"/>
          <p:cNvSpPr/>
          <p:nvPr/>
        </p:nvSpPr>
        <p:spPr>
          <a:xfrm>
            <a:off x="9284810" y="6043228"/>
            <a:ext cx="461773" cy="211352"/>
          </a:xfrm>
          <a:prstGeom prst="rect">
            <a:avLst/>
          </a:prstGeom>
          <a:solidFill>
            <a:srgbClr val="FFFF0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5;p16"/>
          <p:cNvSpPr/>
          <p:nvPr/>
        </p:nvSpPr>
        <p:spPr>
          <a:xfrm>
            <a:off x="9284810" y="6359686"/>
            <a:ext cx="461773" cy="211352"/>
          </a:xfrm>
          <a:prstGeom prst="rect">
            <a:avLst/>
          </a:prstGeom>
          <a:solidFill>
            <a:srgbClr val="FFDC8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p16"/>
          <p:cNvSpPr/>
          <p:nvPr/>
        </p:nvSpPr>
        <p:spPr>
          <a:xfrm>
            <a:off x="9284810" y="6676135"/>
            <a:ext cx="461773" cy="211352"/>
          </a:xfrm>
          <a:prstGeom prst="rect">
            <a:avLst/>
          </a:prstGeom>
          <a:solidFill>
            <a:srgbClr val="FFB2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p16"/>
          <p:cNvSpPr/>
          <p:nvPr/>
        </p:nvSpPr>
        <p:spPr>
          <a:xfrm>
            <a:off x="9284810" y="6992604"/>
            <a:ext cx="461773" cy="211352"/>
          </a:xfrm>
          <a:prstGeom prst="rect">
            <a:avLst/>
          </a:prstGeom>
          <a:solidFill>
            <a:srgbClr val="FF88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p16"/>
          <p:cNvSpPr/>
          <p:nvPr/>
        </p:nvSpPr>
        <p:spPr>
          <a:xfrm>
            <a:off x="9284810" y="7296068"/>
            <a:ext cx="461773" cy="211352"/>
          </a:xfrm>
          <a:prstGeom prst="rect">
            <a:avLst/>
          </a:prstGeom>
          <a:solidFill>
            <a:srgbClr val="FE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p15"/>
          <p:cNvSpPr txBox="1"/>
          <p:nvPr/>
        </p:nvSpPr>
        <p:spPr>
          <a:xfrm>
            <a:off x="9816075" y="571134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500-750 </a:t>
            </a:r>
            <a:r>
              <a:rPr lang="en" sz="1800" dirty="0"/>
              <a:t>lx</a:t>
            </a:r>
            <a:endParaRPr sz="1800" dirty="0"/>
          </a:p>
        </p:txBody>
      </p:sp>
      <p:sp>
        <p:nvSpPr>
          <p:cNvPr id="24" name="Google Shape;101;p15"/>
          <p:cNvSpPr txBox="1"/>
          <p:nvPr/>
        </p:nvSpPr>
        <p:spPr>
          <a:xfrm>
            <a:off x="9816075" y="604001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750-1000 </a:t>
            </a:r>
            <a:r>
              <a:rPr lang="en" sz="1800" dirty="0"/>
              <a:t>lx</a:t>
            </a:r>
            <a:endParaRPr sz="1800" dirty="0"/>
          </a:p>
        </p:txBody>
      </p:sp>
      <p:sp>
        <p:nvSpPr>
          <p:cNvPr id="25" name="Google Shape;101;p15"/>
          <p:cNvSpPr txBox="1"/>
          <p:nvPr/>
        </p:nvSpPr>
        <p:spPr>
          <a:xfrm>
            <a:off x="9816075" y="6343595"/>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1000-2000 </a:t>
            </a:r>
            <a:r>
              <a:rPr lang="en" sz="1800" dirty="0"/>
              <a:t>lx</a:t>
            </a:r>
            <a:endParaRPr sz="1800" dirty="0"/>
          </a:p>
        </p:txBody>
      </p:sp>
      <p:sp>
        <p:nvSpPr>
          <p:cNvPr id="26" name="Google Shape;101;p15"/>
          <p:cNvSpPr txBox="1"/>
          <p:nvPr/>
        </p:nvSpPr>
        <p:spPr>
          <a:xfrm>
            <a:off x="9816075" y="666018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2000-3000 </a:t>
            </a:r>
            <a:r>
              <a:rPr lang="en" sz="1800" dirty="0"/>
              <a:t>lx</a:t>
            </a:r>
            <a:endParaRPr sz="1800" dirty="0"/>
          </a:p>
        </p:txBody>
      </p:sp>
      <p:sp>
        <p:nvSpPr>
          <p:cNvPr id="27" name="Google Shape;101;p15"/>
          <p:cNvSpPr txBox="1"/>
          <p:nvPr/>
        </p:nvSpPr>
        <p:spPr>
          <a:xfrm>
            <a:off x="9816075" y="6963760"/>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3000-5000 </a:t>
            </a:r>
            <a:r>
              <a:rPr lang="en" sz="1800" dirty="0"/>
              <a:t>lx</a:t>
            </a:r>
            <a:endParaRPr sz="1800" dirty="0"/>
          </a:p>
        </p:txBody>
      </p:sp>
      <p:sp>
        <p:nvSpPr>
          <p:cNvPr id="28" name="Google Shape;101;p15"/>
          <p:cNvSpPr txBox="1"/>
          <p:nvPr/>
        </p:nvSpPr>
        <p:spPr>
          <a:xfrm>
            <a:off x="9816075" y="7292303"/>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5000-6000 </a:t>
            </a:r>
            <a:r>
              <a:rPr lang="en" sz="1800" dirty="0"/>
              <a:t>lx</a:t>
            </a:r>
            <a:endParaRPr sz="1800" dirty="0"/>
          </a:p>
        </p:txBody>
      </p:sp>
      <p:sp>
        <p:nvSpPr>
          <p:cNvPr id="29" name="Google Shape;57;p13"/>
          <p:cNvSpPr txBox="1"/>
          <p:nvPr/>
        </p:nvSpPr>
        <p:spPr>
          <a:xfrm>
            <a:off x="253305" y="7608715"/>
            <a:ext cx="3339380" cy="758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dk1"/>
                </a:solidFill>
              </a:rPr>
              <a:t>Daylight Analysis | DiaLux</a:t>
            </a:r>
            <a:endParaRPr sz="2000" dirty="0">
              <a:solidFill>
                <a:schemeClr val="dk1"/>
              </a:solidFill>
            </a:endParaRPr>
          </a:p>
          <a:p>
            <a:pPr marL="0" lvl="0" indent="0" algn="l" rtl="0">
              <a:spcBef>
                <a:spcPts val="0"/>
              </a:spcBef>
              <a:spcAft>
                <a:spcPts val="0"/>
              </a:spcAft>
              <a:buClr>
                <a:schemeClr val="dk1"/>
              </a:buClr>
              <a:buSzPts val="1100"/>
              <a:buFont typeface="Arial"/>
              <a:buNone/>
            </a:pPr>
            <a:r>
              <a:rPr lang="en" sz="2000" dirty="0">
                <a:solidFill>
                  <a:schemeClr val="dk1"/>
                </a:solidFill>
              </a:rPr>
              <a:t>Cut-out: </a:t>
            </a:r>
            <a:r>
              <a:rPr lang="en" sz="2000" dirty="0" smtClean="0">
                <a:solidFill>
                  <a:schemeClr val="dk1"/>
                </a:solidFill>
              </a:rPr>
              <a:t>3m Wide</a:t>
            </a:r>
            <a:endParaRPr sz="2000" dirty="0">
              <a:solidFill>
                <a:schemeClr val="dk1"/>
              </a:solidFill>
            </a:endParaRPr>
          </a:p>
        </p:txBody>
      </p:sp>
      <p:sp>
        <p:nvSpPr>
          <p:cNvPr id="30" name="Google Shape;57;p13"/>
          <p:cNvSpPr txBox="1"/>
          <p:nvPr/>
        </p:nvSpPr>
        <p:spPr>
          <a:xfrm>
            <a:off x="4731110" y="281856"/>
            <a:ext cx="3339380" cy="4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smtClean="0">
                <a:solidFill>
                  <a:schemeClr val="dk1"/>
                </a:solidFill>
              </a:rPr>
              <a:t>04:00 PM, June 2019</a:t>
            </a:r>
            <a:endParaRPr sz="2000" dirty="0">
              <a:solidFill>
                <a:schemeClr val="dk1"/>
              </a:solidFill>
            </a:endParaRPr>
          </a:p>
        </p:txBody>
      </p:sp>
      <p:sp>
        <p:nvSpPr>
          <p:cNvPr id="31" name="Google Shape;101;p15"/>
          <p:cNvSpPr txBox="1"/>
          <p:nvPr/>
        </p:nvSpPr>
        <p:spPr>
          <a:xfrm>
            <a:off x="10043760" y="3476054"/>
            <a:ext cx="1973270" cy="22768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smtClean="0"/>
              <a:t>Direct Light</a:t>
            </a:r>
            <a:endParaRPr sz="1800" dirty="0"/>
          </a:p>
        </p:txBody>
      </p:sp>
      <p:pic>
        <p:nvPicPr>
          <p:cNvPr id="21" name="Picture 2" descr="C:\Users\dsoni\Desktop\arw.PNG"/>
          <p:cNvPicPr>
            <a:picLocks noChangeAspect="1" noChangeArrowheads="1"/>
          </p:cNvPicPr>
          <p:nvPr/>
        </p:nvPicPr>
        <p:blipFill>
          <a:blip r:embed="rId4" cstate="print">
            <a:grayscl/>
          </a:blip>
          <a:srcRect/>
          <a:stretch>
            <a:fillRect/>
          </a:stretch>
        </p:blipFill>
        <p:spPr bwMode="auto">
          <a:xfrm rot="5400000">
            <a:off x="8505458" y="7664207"/>
            <a:ext cx="591495" cy="663629"/>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345230"/>
            <a:ext cx="6375180" cy="438416"/>
          </a:xfrm>
          <a:prstGeom prst="rect">
            <a:avLst/>
          </a:prstGeom>
          <a:noFill/>
        </p:spPr>
        <p:txBody>
          <a:bodyPr wrap="square" lIns="68407" tIns="34203" rIns="68407" bIns="34203" rtlCol="0">
            <a:spAutoFit/>
          </a:bodyPr>
          <a:lstStyle/>
          <a:p>
            <a:pPr marL="457145" indent="-457145" algn="ctr"/>
            <a:r>
              <a:rPr lang="en-US" sz="2400" dirty="0" smtClean="0"/>
              <a:t>Indoor games standards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4" y="322795"/>
            <a:ext cx="12219095" cy="992414"/>
          </a:xfrm>
          <a:prstGeom prst="rect">
            <a:avLst/>
          </a:prstGeom>
          <a:noFill/>
        </p:spPr>
        <p:txBody>
          <a:bodyPr wrap="square" lIns="68415" tIns="34208" rIns="68415" bIns="34208" rtlCol="0">
            <a:spAutoFit/>
          </a:bodyPr>
          <a:lstStyle/>
          <a:p>
            <a:pPr marL="457200" indent="-457200"/>
            <a:r>
              <a:rPr lang="en-US" sz="2000" dirty="0" smtClean="0"/>
              <a:t>References </a:t>
            </a:r>
          </a:p>
          <a:p>
            <a:pPr marL="457200" indent="-457200"/>
            <a:endParaRPr lang="en-US" sz="2000" dirty="0" smtClean="0"/>
          </a:p>
          <a:p>
            <a:pPr marL="457200" indent="-457200"/>
            <a:r>
              <a:rPr lang="en-US" sz="2000" dirty="0" smtClean="0"/>
              <a:t>Boxing   </a:t>
            </a:r>
          </a:p>
        </p:txBody>
      </p:sp>
      <p:pic>
        <p:nvPicPr>
          <p:cNvPr id="6" name="Picture 5" descr="boxing-ring.png"/>
          <p:cNvPicPr>
            <a:picLocks noChangeAspect="1"/>
          </p:cNvPicPr>
          <p:nvPr/>
        </p:nvPicPr>
        <p:blipFill>
          <a:blip r:embed="rId2" cstate="print"/>
          <a:stretch>
            <a:fillRect/>
          </a:stretch>
        </p:blipFill>
        <p:spPr>
          <a:xfrm>
            <a:off x="253305" y="1992485"/>
            <a:ext cx="5312650" cy="5331557"/>
          </a:xfrm>
          <a:prstGeom prst="rect">
            <a:avLst/>
          </a:prstGeom>
        </p:spPr>
      </p:pic>
      <p:pic>
        <p:nvPicPr>
          <p:cNvPr id="12" name="Picture 11" descr="5af42ccf55937.jpeg"/>
          <p:cNvPicPr>
            <a:picLocks noChangeAspect="1"/>
          </p:cNvPicPr>
          <p:nvPr/>
        </p:nvPicPr>
        <p:blipFill>
          <a:blip r:embed="rId3" cstate="print"/>
          <a:stretch>
            <a:fillRect/>
          </a:stretch>
        </p:blipFill>
        <p:spPr>
          <a:xfrm>
            <a:off x="6552590" y="1233535"/>
            <a:ext cx="5051555" cy="3448659"/>
          </a:xfrm>
          <a:prstGeom prst="rect">
            <a:avLst/>
          </a:prstGeom>
        </p:spPr>
      </p:pic>
      <p:pic>
        <p:nvPicPr>
          <p:cNvPr id="14" name="Picture 13" descr="downtown-la-boxing-ring.jpg"/>
          <p:cNvPicPr>
            <a:picLocks noChangeAspect="1"/>
          </p:cNvPicPr>
          <p:nvPr/>
        </p:nvPicPr>
        <p:blipFill>
          <a:blip r:embed="rId4" cstate="print"/>
          <a:stretch>
            <a:fillRect/>
          </a:stretch>
        </p:blipFill>
        <p:spPr>
          <a:xfrm>
            <a:off x="6476695" y="5028285"/>
            <a:ext cx="5160860" cy="3437927"/>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4" y="322795"/>
            <a:ext cx="12219095" cy="992414"/>
          </a:xfrm>
          <a:prstGeom prst="rect">
            <a:avLst/>
          </a:prstGeom>
          <a:noFill/>
        </p:spPr>
        <p:txBody>
          <a:bodyPr wrap="square" lIns="68415" tIns="34208" rIns="68415" bIns="34208" rtlCol="0">
            <a:spAutoFit/>
          </a:bodyPr>
          <a:lstStyle/>
          <a:p>
            <a:pPr marL="457200" indent="-457200"/>
            <a:r>
              <a:rPr lang="en-US" sz="2000" dirty="0" smtClean="0"/>
              <a:t>References </a:t>
            </a:r>
          </a:p>
          <a:p>
            <a:pPr marL="457200" indent="-457200"/>
            <a:endParaRPr lang="en-US" sz="2000" dirty="0" smtClean="0"/>
          </a:p>
          <a:p>
            <a:pPr marL="457200" indent="-457200"/>
            <a:r>
              <a:rPr lang="en-US" sz="2000" dirty="0" smtClean="0"/>
              <a:t>Judo   </a:t>
            </a:r>
          </a:p>
        </p:txBody>
      </p:sp>
      <p:pic>
        <p:nvPicPr>
          <p:cNvPr id="9" name="Picture 8" descr="Judo01.png"/>
          <p:cNvPicPr>
            <a:picLocks noChangeAspect="1"/>
          </p:cNvPicPr>
          <p:nvPr/>
        </p:nvPicPr>
        <p:blipFill>
          <a:blip r:embed="rId2" cstate="print"/>
          <a:stretch>
            <a:fillRect/>
          </a:stretch>
        </p:blipFill>
        <p:spPr>
          <a:xfrm>
            <a:off x="253306" y="2296065"/>
            <a:ext cx="5464440" cy="5347306"/>
          </a:xfrm>
          <a:prstGeom prst="rect">
            <a:avLst/>
          </a:prstGeom>
        </p:spPr>
      </p:pic>
      <p:pic>
        <p:nvPicPr>
          <p:cNvPr id="10" name="Picture 9" descr="f1062ef287f54e4f39647052e85e2240.jpg"/>
          <p:cNvPicPr>
            <a:picLocks noChangeAspect="1"/>
          </p:cNvPicPr>
          <p:nvPr/>
        </p:nvPicPr>
        <p:blipFill>
          <a:blip r:embed="rId3" cstate="print"/>
          <a:stretch>
            <a:fillRect/>
          </a:stretch>
        </p:blipFill>
        <p:spPr>
          <a:xfrm>
            <a:off x="6400801" y="1309430"/>
            <a:ext cx="5388544" cy="3567065"/>
          </a:xfrm>
          <a:prstGeom prst="rect">
            <a:avLst/>
          </a:prstGeom>
        </p:spPr>
      </p:pic>
      <p:pic>
        <p:nvPicPr>
          <p:cNvPr id="15" name="Picture 14" descr="5e389c9070fe11e49308f76087a11145.jpg"/>
          <p:cNvPicPr>
            <a:picLocks noChangeAspect="1"/>
          </p:cNvPicPr>
          <p:nvPr/>
        </p:nvPicPr>
        <p:blipFill>
          <a:blip r:embed="rId4" cstate="print"/>
          <a:stretch>
            <a:fillRect/>
          </a:stretch>
        </p:blipFill>
        <p:spPr>
          <a:xfrm>
            <a:off x="6400801" y="4952390"/>
            <a:ext cx="5388544" cy="38674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4" y="322795"/>
            <a:ext cx="12219095" cy="992414"/>
          </a:xfrm>
          <a:prstGeom prst="rect">
            <a:avLst/>
          </a:prstGeom>
          <a:noFill/>
        </p:spPr>
        <p:txBody>
          <a:bodyPr wrap="square" lIns="68415" tIns="34208" rIns="68415" bIns="34208" rtlCol="0">
            <a:spAutoFit/>
          </a:bodyPr>
          <a:lstStyle/>
          <a:p>
            <a:pPr marL="457200" indent="-457200"/>
            <a:r>
              <a:rPr lang="en-US" sz="2000" dirty="0" smtClean="0"/>
              <a:t>References </a:t>
            </a:r>
          </a:p>
          <a:p>
            <a:pPr marL="457200" indent="-457200"/>
            <a:endParaRPr lang="en-US" sz="2000" dirty="0" smtClean="0"/>
          </a:p>
          <a:p>
            <a:pPr marL="457200" indent="-457200"/>
            <a:r>
              <a:rPr lang="en-US" sz="2000" dirty="0" smtClean="0"/>
              <a:t>Wrestling</a:t>
            </a:r>
          </a:p>
        </p:txBody>
      </p:sp>
      <p:pic>
        <p:nvPicPr>
          <p:cNvPr id="6" name="Picture 5" descr="wrestling.png"/>
          <p:cNvPicPr>
            <a:picLocks noChangeAspect="1"/>
          </p:cNvPicPr>
          <p:nvPr/>
        </p:nvPicPr>
        <p:blipFill>
          <a:blip r:embed="rId2" cstate="print"/>
          <a:stretch>
            <a:fillRect/>
          </a:stretch>
        </p:blipFill>
        <p:spPr>
          <a:xfrm>
            <a:off x="556885" y="2296065"/>
            <a:ext cx="5084965" cy="5098104"/>
          </a:xfrm>
          <a:prstGeom prst="rect">
            <a:avLst/>
          </a:prstGeom>
        </p:spPr>
      </p:pic>
      <p:pic>
        <p:nvPicPr>
          <p:cNvPr id="13" name="Picture 12" descr="12-20445-3.jpeg"/>
          <p:cNvPicPr>
            <a:picLocks noChangeAspect="1"/>
          </p:cNvPicPr>
          <p:nvPr/>
        </p:nvPicPr>
        <p:blipFill>
          <a:blip r:embed="rId3" cstate="print"/>
          <a:stretch>
            <a:fillRect/>
          </a:stretch>
        </p:blipFill>
        <p:spPr>
          <a:xfrm>
            <a:off x="6476695" y="1309430"/>
            <a:ext cx="5160860" cy="3642960"/>
          </a:xfrm>
          <a:prstGeom prst="rect">
            <a:avLst/>
          </a:prstGeom>
        </p:spPr>
      </p:pic>
      <p:pic>
        <p:nvPicPr>
          <p:cNvPr id="14" name="Picture 13" descr="gopherwrestlingroom.jpg"/>
          <p:cNvPicPr>
            <a:picLocks noChangeAspect="1"/>
          </p:cNvPicPr>
          <p:nvPr/>
        </p:nvPicPr>
        <p:blipFill>
          <a:blip r:embed="rId4" cstate="print"/>
          <a:stretch>
            <a:fillRect/>
          </a:stretch>
        </p:blipFill>
        <p:spPr>
          <a:xfrm>
            <a:off x="6476695" y="5104180"/>
            <a:ext cx="5160860" cy="35670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4" y="322795"/>
            <a:ext cx="12219095" cy="992414"/>
          </a:xfrm>
          <a:prstGeom prst="rect">
            <a:avLst/>
          </a:prstGeom>
          <a:noFill/>
        </p:spPr>
        <p:txBody>
          <a:bodyPr wrap="square" lIns="68415" tIns="34208" rIns="68415" bIns="34208" rtlCol="0">
            <a:spAutoFit/>
          </a:bodyPr>
          <a:lstStyle/>
          <a:p>
            <a:pPr marL="457200" indent="-457200"/>
            <a:r>
              <a:rPr lang="en-US" sz="2000" dirty="0" smtClean="0"/>
              <a:t>References </a:t>
            </a:r>
          </a:p>
          <a:p>
            <a:pPr marL="457200" indent="-457200"/>
            <a:endParaRPr lang="en-US" sz="2000" dirty="0" smtClean="0"/>
          </a:p>
          <a:p>
            <a:pPr marL="457200" indent="-457200"/>
            <a:r>
              <a:rPr lang="en-US" sz="2000" dirty="0" smtClean="0"/>
              <a:t>Weightlifting</a:t>
            </a:r>
          </a:p>
        </p:txBody>
      </p:sp>
      <p:pic>
        <p:nvPicPr>
          <p:cNvPr id="7" name="Picture 6" descr="weightlifting.png"/>
          <p:cNvPicPr>
            <a:picLocks noChangeAspect="1"/>
          </p:cNvPicPr>
          <p:nvPr/>
        </p:nvPicPr>
        <p:blipFill>
          <a:blip r:embed="rId2" cstate="print"/>
          <a:stretch>
            <a:fillRect/>
          </a:stretch>
        </p:blipFill>
        <p:spPr>
          <a:xfrm>
            <a:off x="253305" y="1992485"/>
            <a:ext cx="5009070" cy="5540335"/>
          </a:xfrm>
          <a:prstGeom prst="rect">
            <a:avLst/>
          </a:prstGeom>
        </p:spPr>
      </p:pic>
      <p:pic>
        <p:nvPicPr>
          <p:cNvPr id="9" name="Picture 8" descr="ideas-weight-room-design.jpg"/>
          <p:cNvPicPr>
            <a:picLocks noChangeAspect="1"/>
          </p:cNvPicPr>
          <p:nvPr/>
        </p:nvPicPr>
        <p:blipFill>
          <a:blip r:embed="rId3" cstate="print"/>
          <a:stretch>
            <a:fillRect/>
          </a:stretch>
        </p:blipFill>
        <p:spPr>
          <a:xfrm>
            <a:off x="5945430" y="1081745"/>
            <a:ext cx="6029599" cy="3642960"/>
          </a:xfrm>
          <a:prstGeom prst="rect">
            <a:avLst/>
          </a:prstGeom>
        </p:spPr>
      </p:pic>
      <p:pic>
        <p:nvPicPr>
          <p:cNvPr id="10" name="Picture 9" descr="33bef6fb48f3d00735e7cef22a55396c.jpg"/>
          <p:cNvPicPr>
            <a:picLocks noChangeAspect="1"/>
          </p:cNvPicPr>
          <p:nvPr/>
        </p:nvPicPr>
        <p:blipFill>
          <a:blip r:embed="rId4" cstate="print"/>
          <a:stretch>
            <a:fillRect/>
          </a:stretch>
        </p:blipFill>
        <p:spPr>
          <a:xfrm>
            <a:off x="5869535" y="4952390"/>
            <a:ext cx="6147495" cy="357621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4" y="322795"/>
            <a:ext cx="12219095" cy="992414"/>
          </a:xfrm>
          <a:prstGeom prst="rect">
            <a:avLst/>
          </a:prstGeom>
          <a:noFill/>
        </p:spPr>
        <p:txBody>
          <a:bodyPr wrap="square" lIns="68415" tIns="34208" rIns="68415" bIns="34208" rtlCol="0">
            <a:spAutoFit/>
          </a:bodyPr>
          <a:lstStyle/>
          <a:p>
            <a:pPr marL="457200" indent="-457200"/>
            <a:r>
              <a:rPr lang="en-US" sz="2000" dirty="0" smtClean="0"/>
              <a:t>References </a:t>
            </a:r>
          </a:p>
          <a:p>
            <a:pPr marL="457200" indent="-457200"/>
            <a:endParaRPr lang="en-US" sz="2000" dirty="0" smtClean="0"/>
          </a:p>
          <a:p>
            <a:pPr marL="457200" indent="-457200"/>
            <a:r>
              <a:rPr lang="en-US" sz="2000" dirty="0" smtClean="0"/>
              <a:t>Karate</a:t>
            </a:r>
          </a:p>
        </p:txBody>
      </p:sp>
      <p:pic>
        <p:nvPicPr>
          <p:cNvPr id="6" name="Picture 5" descr="Kumite-competition-area.png"/>
          <p:cNvPicPr>
            <a:picLocks noChangeAspect="1"/>
          </p:cNvPicPr>
          <p:nvPr/>
        </p:nvPicPr>
        <p:blipFill>
          <a:blip r:embed="rId2" cstate="print"/>
          <a:stretch>
            <a:fillRect/>
          </a:stretch>
        </p:blipFill>
        <p:spPr>
          <a:xfrm>
            <a:off x="253304" y="2371960"/>
            <a:ext cx="5236755" cy="4553700"/>
          </a:xfrm>
          <a:prstGeom prst="rect">
            <a:avLst/>
          </a:prstGeom>
        </p:spPr>
      </p:pic>
      <p:pic>
        <p:nvPicPr>
          <p:cNvPr id="15" name="Picture 14" descr="martial-art-school-750x410.jpg"/>
          <p:cNvPicPr>
            <a:picLocks noChangeAspect="1"/>
          </p:cNvPicPr>
          <p:nvPr/>
        </p:nvPicPr>
        <p:blipFill>
          <a:blip r:embed="rId3" cstate="print"/>
          <a:stretch>
            <a:fillRect/>
          </a:stretch>
        </p:blipFill>
        <p:spPr>
          <a:xfrm>
            <a:off x="5945430" y="778165"/>
            <a:ext cx="5969790" cy="3870645"/>
          </a:xfrm>
          <a:prstGeom prst="rect">
            <a:avLst/>
          </a:prstGeom>
        </p:spPr>
      </p:pic>
      <p:pic>
        <p:nvPicPr>
          <p:cNvPr id="16" name="Picture 15" descr="SMAC-20EAST20HALL (1).jpg"/>
          <p:cNvPicPr>
            <a:picLocks noChangeAspect="1"/>
          </p:cNvPicPr>
          <p:nvPr/>
        </p:nvPicPr>
        <p:blipFill>
          <a:blip r:embed="rId4" cstate="print"/>
          <a:stretch>
            <a:fillRect/>
          </a:stretch>
        </p:blipFill>
        <p:spPr>
          <a:xfrm>
            <a:off x="6021325" y="4800600"/>
            <a:ext cx="5843915" cy="3718855"/>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7" name="Object 7"/>
          <p:cNvGraphicFramePr>
            <a:graphicFrameLocks noChangeAspect="1"/>
          </p:cNvGraphicFramePr>
          <p:nvPr/>
        </p:nvGraphicFramePr>
        <p:xfrm>
          <a:off x="0" y="1764800"/>
          <a:ext cx="12801600" cy="7397874"/>
        </p:xfrm>
        <a:graphic>
          <a:graphicData uri="http://schemas.openxmlformats.org/presentationml/2006/ole">
            <p:oleObj spid="_x0000_s179207" name="Acrobat Document" r:id="rId3" imgW="11342857" imgH="8019048" progId="AcroExch.Document.DC">
              <p:embed/>
            </p:oleObj>
          </a:graphicData>
        </a:graphic>
      </p:graphicFrame>
      <p:sp>
        <p:nvSpPr>
          <p:cNvPr id="4" name="TextBox 3"/>
          <p:cNvSpPr txBox="1"/>
          <p:nvPr/>
        </p:nvSpPr>
        <p:spPr>
          <a:xfrm>
            <a:off x="253306" y="322796"/>
            <a:ext cx="12219095" cy="376851"/>
          </a:xfrm>
          <a:prstGeom prst="rect">
            <a:avLst/>
          </a:prstGeom>
          <a:noFill/>
        </p:spPr>
        <p:txBody>
          <a:bodyPr wrap="square" lIns="68407" tIns="34203" rIns="68407" bIns="34203" rtlCol="0">
            <a:spAutoFit/>
          </a:bodyPr>
          <a:lstStyle/>
          <a:p>
            <a:pPr marL="457145" indent="-457145"/>
            <a:r>
              <a:rPr lang="en-US" sz="2000" dirty="0" smtClean="0"/>
              <a:t>Indoor sports complex _ Upper Ground Floor Plan_Option 01</a:t>
            </a:r>
          </a:p>
        </p:txBody>
      </p:sp>
      <p:sp>
        <p:nvSpPr>
          <p:cNvPr id="147" name="TextBox 146"/>
          <p:cNvSpPr txBox="1"/>
          <p:nvPr/>
        </p:nvSpPr>
        <p:spPr>
          <a:xfrm>
            <a:off x="405705" y="8446176"/>
            <a:ext cx="12219095" cy="376851"/>
          </a:xfrm>
          <a:prstGeom prst="rect">
            <a:avLst/>
          </a:prstGeom>
          <a:noFill/>
        </p:spPr>
        <p:txBody>
          <a:bodyPr wrap="square" lIns="68407" tIns="34203" rIns="68407" bIns="34203" rtlCol="0">
            <a:spAutoFit/>
          </a:bodyPr>
          <a:lstStyle/>
          <a:p>
            <a:pPr marL="457145" indent="-457145"/>
            <a:r>
              <a:rPr lang="en-US" sz="2000" dirty="0" smtClean="0"/>
              <a:t>Built-up area – 2768 </a:t>
            </a:r>
            <a:r>
              <a:rPr lang="en-US" sz="2000" dirty="0" err="1" smtClean="0"/>
              <a:t>Sq.m</a:t>
            </a:r>
            <a:r>
              <a:rPr lang="en-US" sz="2000" dirty="0" smtClean="0"/>
              <a:t>.</a:t>
            </a:r>
          </a:p>
        </p:txBody>
      </p:sp>
      <p:pic>
        <p:nvPicPr>
          <p:cNvPr id="48"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50" name="TextBox 49"/>
          <p:cNvSpPr txBox="1"/>
          <p:nvPr/>
        </p:nvSpPr>
        <p:spPr>
          <a:xfrm>
            <a:off x="4275742" y="3850690"/>
            <a:ext cx="2808114" cy="553986"/>
          </a:xfrm>
          <a:prstGeom prst="rect">
            <a:avLst/>
          </a:prstGeom>
          <a:noFill/>
        </p:spPr>
        <p:txBody>
          <a:bodyPr wrap="square" lIns="91428" tIns="45714" rIns="91428" bIns="45714" rtlCol="0">
            <a:spAutoFit/>
          </a:bodyPr>
          <a:lstStyle/>
          <a:p>
            <a:r>
              <a:rPr lang="en-US" sz="1500" dirty="0" smtClean="0">
                <a:cs typeface="Arial" pitchFamily="34" charset="0"/>
              </a:rPr>
              <a:t>Multipurpose indoor hall</a:t>
            </a:r>
          </a:p>
          <a:p>
            <a:r>
              <a:rPr lang="en-US" sz="1500" dirty="0" smtClean="0">
                <a:cs typeface="Arial" pitchFamily="34" charset="0"/>
              </a:rPr>
              <a:t>(6 badminton court)</a:t>
            </a:r>
          </a:p>
        </p:txBody>
      </p:sp>
      <p:sp>
        <p:nvSpPr>
          <p:cNvPr id="56" name="TextBox 55"/>
          <p:cNvSpPr txBox="1"/>
          <p:nvPr/>
        </p:nvSpPr>
        <p:spPr>
          <a:xfrm>
            <a:off x="4731112" y="6672246"/>
            <a:ext cx="1973271" cy="329309"/>
          </a:xfrm>
          <a:prstGeom prst="rect">
            <a:avLst/>
          </a:prstGeom>
          <a:noFill/>
        </p:spPr>
        <p:txBody>
          <a:bodyPr wrap="square" lIns="91428" tIns="45714" rIns="91428" bIns="45714" rtlCol="0">
            <a:spAutoFit/>
          </a:bodyPr>
          <a:lstStyle/>
          <a:p>
            <a:r>
              <a:rPr lang="en-US" sz="1500" dirty="0" smtClean="0">
                <a:cs typeface="Arial" pitchFamily="34" charset="0"/>
              </a:rPr>
              <a:t>4.2m wide corridor</a:t>
            </a:r>
          </a:p>
        </p:txBody>
      </p:sp>
      <p:sp>
        <p:nvSpPr>
          <p:cNvPr id="58" name="TextBox 57"/>
          <p:cNvSpPr txBox="1"/>
          <p:nvPr/>
        </p:nvSpPr>
        <p:spPr>
          <a:xfrm>
            <a:off x="5110585" y="3105181"/>
            <a:ext cx="1973271" cy="329309"/>
          </a:xfrm>
          <a:prstGeom prst="rect">
            <a:avLst/>
          </a:prstGeom>
          <a:noFill/>
        </p:spPr>
        <p:txBody>
          <a:bodyPr wrap="square" lIns="91428" tIns="45714" rIns="91428" bIns="45714" rtlCol="0">
            <a:spAutoFit/>
          </a:bodyPr>
          <a:lstStyle/>
          <a:p>
            <a:r>
              <a:rPr lang="en-US" sz="1500" dirty="0" smtClean="0">
                <a:cs typeface="Arial" pitchFamily="34" charset="0"/>
              </a:rPr>
              <a:t>3.6m wide corridor</a:t>
            </a:r>
          </a:p>
        </p:txBody>
      </p:sp>
      <p:sp>
        <p:nvSpPr>
          <p:cNvPr id="59" name="TextBox 58"/>
          <p:cNvSpPr txBox="1"/>
          <p:nvPr/>
        </p:nvSpPr>
        <p:spPr>
          <a:xfrm>
            <a:off x="9284810" y="5180075"/>
            <a:ext cx="1138425" cy="323153"/>
          </a:xfrm>
          <a:prstGeom prst="rect">
            <a:avLst/>
          </a:prstGeom>
          <a:noFill/>
        </p:spPr>
        <p:txBody>
          <a:bodyPr wrap="square" lIns="91428" tIns="45714" rIns="91428" bIns="45714" rtlCol="0">
            <a:spAutoFit/>
          </a:bodyPr>
          <a:lstStyle/>
          <a:p>
            <a:r>
              <a:rPr lang="en-US" sz="1500" dirty="0" smtClean="0">
                <a:cs typeface="Arial" pitchFamily="34" charset="0"/>
              </a:rPr>
              <a:t>Canteen</a:t>
            </a:r>
          </a:p>
        </p:txBody>
      </p:sp>
      <p:sp>
        <p:nvSpPr>
          <p:cNvPr id="60" name="TextBox 59"/>
          <p:cNvSpPr txBox="1"/>
          <p:nvPr/>
        </p:nvSpPr>
        <p:spPr>
          <a:xfrm>
            <a:off x="9133020" y="4345230"/>
            <a:ext cx="1366110" cy="323153"/>
          </a:xfrm>
          <a:prstGeom prst="rect">
            <a:avLst/>
          </a:prstGeom>
          <a:noFill/>
        </p:spPr>
        <p:txBody>
          <a:bodyPr wrap="square" lIns="91428" tIns="45714" rIns="91428" bIns="45714" rtlCol="0">
            <a:spAutoFit/>
          </a:bodyPr>
          <a:lstStyle/>
          <a:p>
            <a:r>
              <a:rPr lang="en-US" sz="1500" dirty="0" smtClean="0">
                <a:cs typeface="Arial" pitchFamily="34" charset="0"/>
              </a:rPr>
              <a:t>Kitchen</a:t>
            </a:r>
          </a:p>
        </p:txBody>
      </p:sp>
      <p:sp>
        <p:nvSpPr>
          <p:cNvPr id="61" name="TextBox 60"/>
          <p:cNvSpPr txBox="1"/>
          <p:nvPr/>
        </p:nvSpPr>
        <p:spPr>
          <a:xfrm rot="1366577">
            <a:off x="1739261" y="7361763"/>
            <a:ext cx="2808114" cy="323153"/>
          </a:xfrm>
          <a:prstGeom prst="rect">
            <a:avLst/>
          </a:prstGeom>
          <a:noFill/>
        </p:spPr>
        <p:txBody>
          <a:bodyPr wrap="square" lIns="91428" tIns="45714" rIns="91428" bIns="45714" rtlCol="0">
            <a:spAutoFit/>
          </a:bodyPr>
          <a:lstStyle/>
          <a:p>
            <a:r>
              <a:rPr lang="en-US" sz="1500" dirty="0" smtClean="0">
                <a:cs typeface="Arial" pitchFamily="34" charset="0"/>
              </a:rPr>
              <a:t>Handicapped ramp</a:t>
            </a:r>
          </a:p>
        </p:txBody>
      </p:sp>
      <p:sp>
        <p:nvSpPr>
          <p:cNvPr id="62" name="Isosceles Triangle 61"/>
          <p:cNvSpPr/>
          <p:nvPr/>
        </p:nvSpPr>
        <p:spPr>
          <a:xfrm>
            <a:off x="1315835" y="7001555"/>
            <a:ext cx="268794" cy="22768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1500" dirty="0"/>
          </a:p>
        </p:txBody>
      </p:sp>
      <p:sp>
        <p:nvSpPr>
          <p:cNvPr id="63" name="TextBox 62"/>
          <p:cNvSpPr txBox="1"/>
          <p:nvPr/>
        </p:nvSpPr>
        <p:spPr>
          <a:xfrm>
            <a:off x="556885" y="6298927"/>
            <a:ext cx="2808114" cy="323153"/>
          </a:xfrm>
          <a:prstGeom prst="rect">
            <a:avLst/>
          </a:prstGeom>
          <a:noFill/>
        </p:spPr>
        <p:txBody>
          <a:bodyPr wrap="square" lIns="91428" tIns="45714" rIns="91428" bIns="45714" rtlCol="0">
            <a:spAutoFit/>
          </a:bodyPr>
          <a:lstStyle/>
          <a:p>
            <a:r>
              <a:rPr lang="en-US" sz="1500" dirty="0" smtClean="0">
                <a:cs typeface="Arial" pitchFamily="34" charset="0"/>
              </a:rPr>
              <a:t>Office</a:t>
            </a:r>
          </a:p>
        </p:txBody>
      </p:sp>
      <p:sp>
        <p:nvSpPr>
          <p:cNvPr id="65" name="TextBox 64"/>
          <p:cNvSpPr txBox="1"/>
          <p:nvPr/>
        </p:nvSpPr>
        <p:spPr>
          <a:xfrm>
            <a:off x="7615120" y="2903225"/>
            <a:ext cx="1669690" cy="553986"/>
          </a:xfrm>
          <a:prstGeom prst="rect">
            <a:avLst/>
          </a:prstGeom>
          <a:noFill/>
        </p:spPr>
        <p:txBody>
          <a:bodyPr wrap="square" lIns="91428" tIns="45714" rIns="91428" bIns="45714" rtlCol="0">
            <a:spAutoFit/>
          </a:bodyPr>
          <a:lstStyle/>
          <a:p>
            <a:pPr algn="ctr"/>
            <a:r>
              <a:rPr lang="en-US" sz="1500" dirty="0" smtClean="0">
                <a:cs typeface="Arial" pitchFamily="34" charset="0"/>
              </a:rPr>
              <a:t>Residential </a:t>
            </a:r>
          </a:p>
          <a:p>
            <a:pPr algn="ctr"/>
            <a:r>
              <a:rPr lang="en-US" sz="1500" dirty="0" smtClean="0">
                <a:cs typeface="Arial" pitchFamily="34" charset="0"/>
              </a:rPr>
              <a:t>lobby</a:t>
            </a:r>
          </a:p>
        </p:txBody>
      </p:sp>
      <p:sp>
        <p:nvSpPr>
          <p:cNvPr id="71" name="TextBox 70"/>
          <p:cNvSpPr txBox="1"/>
          <p:nvPr/>
        </p:nvSpPr>
        <p:spPr>
          <a:xfrm>
            <a:off x="3516790" y="7782891"/>
            <a:ext cx="1821481" cy="553986"/>
          </a:xfrm>
          <a:prstGeom prst="rect">
            <a:avLst/>
          </a:prstGeom>
          <a:noFill/>
        </p:spPr>
        <p:txBody>
          <a:bodyPr wrap="square" lIns="91428" tIns="45714" rIns="91428" bIns="45714" rtlCol="0">
            <a:spAutoFit/>
          </a:bodyPr>
          <a:lstStyle/>
          <a:p>
            <a:r>
              <a:rPr lang="en-US" sz="1500" dirty="0" smtClean="0">
                <a:cs typeface="Arial" pitchFamily="34" charset="0"/>
              </a:rPr>
              <a:t>Dressing Room</a:t>
            </a:r>
          </a:p>
          <a:p>
            <a:r>
              <a:rPr lang="en-US" sz="1500" dirty="0" smtClean="0">
                <a:cs typeface="Arial" pitchFamily="34" charset="0"/>
              </a:rPr>
              <a:t>(F)            (M)</a:t>
            </a:r>
          </a:p>
        </p:txBody>
      </p:sp>
      <p:sp>
        <p:nvSpPr>
          <p:cNvPr id="72" name="TextBox 71"/>
          <p:cNvSpPr txBox="1"/>
          <p:nvPr/>
        </p:nvSpPr>
        <p:spPr>
          <a:xfrm>
            <a:off x="7615120" y="7782891"/>
            <a:ext cx="1366110" cy="553986"/>
          </a:xfrm>
          <a:prstGeom prst="rect">
            <a:avLst/>
          </a:prstGeom>
          <a:noFill/>
        </p:spPr>
        <p:txBody>
          <a:bodyPr wrap="square" lIns="91428" tIns="45714" rIns="91428" bIns="45714" rtlCol="0">
            <a:spAutoFit/>
          </a:bodyPr>
          <a:lstStyle/>
          <a:p>
            <a:r>
              <a:rPr lang="en-US" sz="1500" dirty="0" smtClean="0">
                <a:cs typeface="Arial" pitchFamily="34" charset="0"/>
              </a:rPr>
              <a:t>Common </a:t>
            </a:r>
          </a:p>
          <a:p>
            <a:r>
              <a:rPr lang="en-US" sz="1500" dirty="0" smtClean="0">
                <a:cs typeface="Arial" pitchFamily="34" charset="0"/>
              </a:rPr>
              <a:t>toilet</a:t>
            </a:r>
          </a:p>
        </p:txBody>
      </p:sp>
      <p:sp>
        <p:nvSpPr>
          <p:cNvPr id="73" name="TextBox 72"/>
          <p:cNvSpPr txBox="1"/>
          <p:nvPr/>
        </p:nvSpPr>
        <p:spPr>
          <a:xfrm>
            <a:off x="6097220" y="7782891"/>
            <a:ext cx="1821481" cy="553986"/>
          </a:xfrm>
          <a:prstGeom prst="rect">
            <a:avLst/>
          </a:prstGeom>
          <a:noFill/>
        </p:spPr>
        <p:txBody>
          <a:bodyPr wrap="square" lIns="91428" tIns="45714" rIns="91428" bIns="45714" rtlCol="0">
            <a:spAutoFit/>
          </a:bodyPr>
          <a:lstStyle/>
          <a:p>
            <a:r>
              <a:rPr lang="en-US" sz="1500" dirty="0" smtClean="0">
                <a:cs typeface="Arial" pitchFamily="34" charset="0"/>
              </a:rPr>
              <a:t>Dressing Room</a:t>
            </a:r>
          </a:p>
          <a:p>
            <a:r>
              <a:rPr lang="en-US" sz="1500" dirty="0" smtClean="0">
                <a:cs typeface="Arial" pitchFamily="34" charset="0"/>
              </a:rPr>
              <a:t>(F)            (M)</a:t>
            </a:r>
          </a:p>
        </p:txBody>
      </p:sp>
      <p:cxnSp>
        <p:nvCxnSpPr>
          <p:cNvPr id="75" name="Straight Arrow Connector 74"/>
          <p:cNvCxnSpPr/>
          <p:nvPr/>
        </p:nvCxnSpPr>
        <p:spPr>
          <a:xfrm flipV="1">
            <a:off x="3592685" y="6142229"/>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4579320" y="6142229"/>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flipV="1">
            <a:off x="6324906" y="611320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flipV="1">
            <a:off x="7159751" y="611320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flipV="1">
            <a:off x="7842804" y="6090815"/>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V="1">
            <a:off x="5793640" y="6090815"/>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5565955" y="7760505"/>
            <a:ext cx="1821481" cy="323153"/>
          </a:xfrm>
          <a:prstGeom prst="rect">
            <a:avLst/>
          </a:prstGeom>
          <a:noFill/>
        </p:spPr>
        <p:txBody>
          <a:bodyPr wrap="square" lIns="91428" tIns="45714" rIns="91428" bIns="45714" rtlCol="0">
            <a:spAutoFit/>
          </a:bodyPr>
          <a:lstStyle/>
          <a:p>
            <a:r>
              <a:rPr lang="en-US" sz="1500" dirty="0" smtClean="0">
                <a:cs typeface="Arial" pitchFamily="34" charset="0"/>
              </a:rPr>
              <a:t>Store</a:t>
            </a:r>
          </a:p>
        </p:txBody>
      </p:sp>
      <p:sp>
        <p:nvSpPr>
          <p:cNvPr id="85" name="TextBox 84"/>
          <p:cNvSpPr txBox="1"/>
          <p:nvPr/>
        </p:nvSpPr>
        <p:spPr>
          <a:xfrm>
            <a:off x="4807005" y="7760505"/>
            <a:ext cx="1366110" cy="553986"/>
          </a:xfrm>
          <a:prstGeom prst="rect">
            <a:avLst/>
          </a:prstGeom>
          <a:noFill/>
        </p:spPr>
        <p:txBody>
          <a:bodyPr wrap="square" lIns="91428" tIns="45714" rIns="91428" bIns="45714" rtlCol="0">
            <a:spAutoFit/>
          </a:bodyPr>
          <a:lstStyle/>
          <a:p>
            <a:r>
              <a:rPr lang="en-US" sz="1500" dirty="0" smtClean="0"/>
              <a:t>Referee </a:t>
            </a:r>
          </a:p>
          <a:p>
            <a:r>
              <a:rPr lang="en-US" sz="1500" dirty="0" smtClean="0"/>
              <a:t>lounge</a:t>
            </a:r>
          </a:p>
        </p:txBody>
      </p:sp>
      <p:sp>
        <p:nvSpPr>
          <p:cNvPr id="86" name="TextBox 85"/>
          <p:cNvSpPr txBox="1"/>
          <p:nvPr/>
        </p:nvSpPr>
        <p:spPr>
          <a:xfrm>
            <a:off x="1695311" y="3358596"/>
            <a:ext cx="1366110" cy="553986"/>
          </a:xfrm>
          <a:prstGeom prst="rect">
            <a:avLst/>
          </a:prstGeom>
          <a:noFill/>
        </p:spPr>
        <p:txBody>
          <a:bodyPr wrap="square" lIns="91428" tIns="45714" rIns="91428" bIns="45714" rtlCol="0">
            <a:spAutoFit/>
          </a:bodyPr>
          <a:lstStyle/>
          <a:p>
            <a:r>
              <a:rPr lang="en-US" sz="1500" dirty="0" err="1" smtClean="0">
                <a:cs typeface="Arial" pitchFamily="34" charset="0"/>
              </a:rPr>
              <a:t>Ele</a:t>
            </a:r>
            <a:r>
              <a:rPr lang="en-US" sz="1500" dirty="0" smtClean="0">
                <a:cs typeface="Arial" pitchFamily="34" charset="0"/>
              </a:rPr>
              <a:t>. </a:t>
            </a:r>
          </a:p>
          <a:p>
            <a:r>
              <a:rPr lang="en-US" sz="1500" dirty="0" smtClean="0">
                <a:cs typeface="Arial" pitchFamily="34" charset="0"/>
              </a:rPr>
              <a:t>room</a:t>
            </a:r>
          </a:p>
        </p:txBody>
      </p:sp>
      <p:sp>
        <p:nvSpPr>
          <p:cNvPr id="99" name="TextBox 98"/>
          <p:cNvSpPr txBox="1"/>
          <p:nvPr/>
        </p:nvSpPr>
        <p:spPr>
          <a:xfrm>
            <a:off x="1012255" y="7346057"/>
            <a:ext cx="986635" cy="329309"/>
          </a:xfrm>
          <a:prstGeom prst="rect">
            <a:avLst/>
          </a:prstGeom>
          <a:noFill/>
        </p:spPr>
        <p:txBody>
          <a:bodyPr wrap="square" lIns="91428" tIns="45714" rIns="91428" bIns="45714" rtlCol="0">
            <a:spAutoFit/>
          </a:bodyPr>
          <a:lstStyle/>
          <a:p>
            <a:r>
              <a:rPr lang="en-US" sz="1500" dirty="0" smtClean="0">
                <a:solidFill>
                  <a:srgbClr val="FF0000"/>
                </a:solidFill>
                <a:cs typeface="Arial" pitchFamily="34" charset="0"/>
              </a:rPr>
              <a:t>+95.5m</a:t>
            </a:r>
          </a:p>
        </p:txBody>
      </p:sp>
      <p:sp>
        <p:nvSpPr>
          <p:cNvPr id="101" name="TextBox 100"/>
          <p:cNvSpPr txBox="1"/>
          <p:nvPr/>
        </p:nvSpPr>
        <p:spPr>
          <a:xfrm>
            <a:off x="4199845" y="4345231"/>
            <a:ext cx="2884010" cy="299906"/>
          </a:xfrm>
          <a:prstGeom prst="rect">
            <a:avLst/>
          </a:prstGeom>
          <a:noFill/>
        </p:spPr>
        <p:txBody>
          <a:bodyPr wrap="square" lIns="68407" tIns="34203" rIns="68407" bIns="34203" rtlCol="0">
            <a:spAutoFit/>
          </a:bodyPr>
          <a:lstStyle/>
          <a:p>
            <a:pPr marL="457145" indent="-457145"/>
            <a:r>
              <a:rPr lang="en-US" sz="1500" dirty="0" smtClean="0"/>
              <a:t>51.450m x 20.050m x 9m ht</a:t>
            </a:r>
          </a:p>
        </p:txBody>
      </p:sp>
      <p:sp>
        <p:nvSpPr>
          <p:cNvPr id="103" name="TextBox 102"/>
          <p:cNvSpPr txBox="1"/>
          <p:nvPr/>
        </p:nvSpPr>
        <p:spPr>
          <a:xfrm rot="17653212">
            <a:off x="-716186" y="3748554"/>
            <a:ext cx="3114925" cy="553986"/>
          </a:xfrm>
          <a:prstGeom prst="rect">
            <a:avLst/>
          </a:prstGeom>
          <a:noFill/>
        </p:spPr>
        <p:txBody>
          <a:bodyPr wrap="square" lIns="91428" tIns="45714" rIns="91428" bIns="45714" rtlCol="0">
            <a:spAutoFit/>
          </a:bodyPr>
          <a:lstStyle/>
          <a:p>
            <a:pPr algn="ctr"/>
            <a:r>
              <a:rPr lang="en-US" sz="1500" dirty="0" smtClean="0">
                <a:cs typeface="Arial" pitchFamily="34" charset="0"/>
              </a:rPr>
              <a:t>Towards lower ground </a:t>
            </a:r>
          </a:p>
          <a:p>
            <a:pPr algn="ctr"/>
            <a:r>
              <a:rPr lang="en-US" sz="1500" dirty="0" smtClean="0">
                <a:cs typeface="Arial" pitchFamily="34" charset="0"/>
              </a:rPr>
              <a:t>7.5 m wide road</a:t>
            </a:r>
          </a:p>
        </p:txBody>
      </p:sp>
      <p:sp>
        <p:nvSpPr>
          <p:cNvPr id="105" name="TextBox 104"/>
          <p:cNvSpPr txBox="1"/>
          <p:nvPr/>
        </p:nvSpPr>
        <p:spPr>
          <a:xfrm>
            <a:off x="10650920" y="6166710"/>
            <a:ext cx="2200955" cy="323153"/>
          </a:xfrm>
          <a:prstGeom prst="rect">
            <a:avLst/>
          </a:prstGeom>
          <a:noFill/>
        </p:spPr>
        <p:txBody>
          <a:bodyPr wrap="square" lIns="91428" tIns="45714" rIns="91428" bIns="45714" rtlCol="0">
            <a:spAutoFit/>
          </a:bodyPr>
          <a:lstStyle/>
          <a:p>
            <a:r>
              <a:rPr lang="en-US" sz="1500" dirty="0" smtClean="0">
                <a:cs typeface="Arial" pitchFamily="34" charset="0"/>
              </a:rPr>
              <a:t>Outdoor seating</a:t>
            </a:r>
          </a:p>
        </p:txBody>
      </p:sp>
      <p:sp>
        <p:nvSpPr>
          <p:cNvPr id="41" name="TextBox 40"/>
          <p:cNvSpPr txBox="1"/>
          <p:nvPr/>
        </p:nvSpPr>
        <p:spPr>
          <a:xfrm>
            <a:off x="1239940" y="5255970"/>
            <a:ext cx="1366110" cy="784818"/>
          </a:xfrm>
          <a:prstGeom prst="rect">
            <a:avLst/>
          </a:prstGeom>
          <a:noFill/>
        </p:spPr>
        <p:txBody>
          <a:bodyPr wrap="square" lIns="91428" tIns="45714" rIns="91428" bIns="45714" rtlCol="0">
            <a:spAutoFit/>
          </a:bodyPr>
          <a:lstStyle/>
          <a:p>
            <a:r>
              <a:rPr lang="en-US" sz="1500" dirty="0" smtClean="0">
                <a:cs typeface="Arial" pitchFamily="34" charset="0"/>
              </a:rPr>
              <a:t>              Reception</a:t>
            </a:r>
          </a:p>
          <a:p>
            <a:r>
              <a:rPr lang="en-US" sz="1500" dirty="0" smtClean="0">
                <a:cs typeface="Arial" pitchFamily="34" charset="0"/>
              </a:rPr>
              <a:t>&amp; waiting</a:t>
            </a:r>
          </a:p>
        </p:txBody>
      </p:sp>
      <p:sp>
        <p:nvSpPr>
          <p:cNvPr id="43" name="TextBox 42"/>
          <p:cNvSpPr txBox="1"/>
          <p:nvPr/>
        </p:nvSpPr>
        <p:spPr>
          <a:xfrm rot="16200000">
            <a:off x="7291081" y="4904656"/>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44" name="TextBox 43"/>
          <p:cNvSpPr txBox="1"/>
          <p:nvPr/>
        </p:nvSpPr>
        <p:spPr>
          <a:xfrm rot="16200000">
            <a:off x="9237076" y="2779596"/>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46" name="TextBox 45"/>
          <p:cNvSpPr txBox="1"/>
          <p:nvPr/>
        </p:nvSpPr>
        <p:spPr>
          <a:xfrm>
            <a:off x="8222280" y="7133772"/>
            <a:ext cx="2125060" cy="323153"/>
          </a:xfrm>
          <a:prstGeom prst="rect">
            <a:avLst/>
          </a:prstGeom>
          <a:noFill/>
        </p:spPr>
        <p:txBody>
          <a:bodyPr wrap="square" lIns="91428" tIns="45714" rIns="91428" bIns="45714" rtlCol="0">
            <a:spAutoFit/>
          </a:bodyPr>
          <a:lstStyle/>
          <a:p>
            <a:r>
              <a:rPr lang="en-US" sz="1500" dirty="0" smtClean="0">
                <a:cs typeface="Arial" pitchFamily="34" charset="0"/>
              </a:rPr>
              <a:t>3m wide skylight</a:t>
            </a:r>
          </a:p>
        </p:txBody>
      </p:sp>
      <p:sp>
        <p:nvSpPr>
          <p:cNvPr id="39" name="TextBox 38"/>
          <p:cNvSpPr txBox="1"/>
          <p:nvPr/>
        </p:nvSpPr>
        <p:spPr>
          <a:xfrm>
            <a:off x="1695310" y="5939025"/>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+96.7m</a:t>
            </a:r>
          </a:p>
        </p:txBody>
      </p:sp>
      <p:sp>
        <p:nvSpPr>
          <p:cNvPr id="40" name="TextBox 39"/>
          <p:cNvSpPr txBox="1"/>
          <p:nvPr/>
        </p:nvSpPr>
        <p:spPr>
          <a:xfrm rot="17625517">
            <a:off x="516960" y="4092137"/>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Slope 1:7</a:t>
            </a:r>
            <a:endParaRPr lang="en-US" sz="1400" dirty="0" smtClean="0">
              <a:latin typeface="Arial" pitchFamily="34" charset="0"/>
              <a:cs typeface="Arial" pitchFamily="34" charset="0"/>
            </a:endParaRPr>
          </a:p>
        </p:txBody>
      </p:sp>
      <p:pic>
        <p:nvPicPr>
          <p:cNvPr id="42" name="Picture 2" descr="C:\Users\dsoni\Desktop\arw.PNG"/>
          <p:cNvPicPr>
            <a:picLocks noChangeAspect="1" noChangeArrowheads="1"/>
          </p:cNvPicPr>
          <p:nvPr/>
        </p:nvPicPr>
        <p:blipFill>
          <a:blip r:embed="rId5" cstate="print">
            <a:lum contrast="10000"/>
          </a:blip>
          <a:srcRect/>
          <a:stretch>
            <a:fillRect/>
          </a:stretch>
        </p:blipFill>
        <p:spPr bwMode="auto">
          <a:xfrm rot="1369592">
            <a:off x="1155939" y="3694263"/>
            <a:ext cx="254394" cy="417983"/>
          </a:xfrm>
          <a:prstGeom prst="rect">
            <a:avLst/>
          </a:prstGeom>
          <a:noFill/>
        </p:spPr>
      </p:pic>
      <p:cxnSp>
        <p:nvCxnSpPr>
          <p:cNvPr id="49" name="Straight Connector 48"/>
          <p:cNvCxnSpPr/>
          <p:nvPr/>
        </p:nvCxnSpPr>
        <p:spPr>
          <a:xfrm flipH="1" flipV="1">
            <a:off x="936360" y="2599644"/>
            <a:ext cx="986635" cy="455371"/>
          </a:xfrm>
          <a:prstGeom prst="line">
            <a:avLst/>
          </a:prstGeom>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2074785" y="6143989"/>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cxnSp>
        <p:nvCxnSpPr>
          <p:cNvPr id="51" name="Straight Arrow Connector 50"/>
          <p:cNvCxnSpPr/>
          <p:nvPr/>
        </p:nvCxnSpPr>
        <p:spPr>
          <a:xfrm flipV="1">
            <a:off x="5110585" y="616671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1239940" y="4550194"/>
            <a:ext cx="1366110" cy="553986"/>
          </a:xfrm>
          <a:prstGeom prst="rect">
            <a:avLst/>
          </a:prstGeom>
          <a:noFill/>
        </p:spPr>
        <p:txBody>
          <a:bodyPr wrap="square" lIns="91428" tIns="45714" rIns="91428" bIns="45714" rtlCol="0">
            <a:spAutoFit/>
          </a:bodyPr>
          <a:lstStyle/>
          <a:p>
            <a:r>
              <a:rPr lang="en-US" sz="1500" dirty="0" smtClean="0"/>
              <a:t>Multi purpose room</a:t>
            </a:r>
          </a:p>
        </p:txBody>
      </p:sp>
      <p:sp>
        <p:nvSpPr>
          <p:cNvPr id="53" name="TextBox 52"/>
          <p:cNvSpPr txBox="1"/>
          <p:nvPr/>
        </p:nvSpPr>
        <p:spPr>
          <a:xfrm>
            <a:off x="2689790" y="6450717"/>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220171"/>
            <a:ext cx="4800600" cy="5078301"/>
          </a:xfrm>
          <a:prstGeom prst="rect">
            <a:avLst/>
          </a:prstGeom>
          <a:noFill/>
        </p:spPr>
        <p:txBody>
          <a:bodyPr wrap="square" lIns="91428" tIns="45714" rIns="91428" bIns="45714" rtlCol="0">
            <a:spAutoFit/>
          </a:bodyPr>
          <a:lstStyle/>
          <a:p>
            <a:pPr marL="342859" indent="-342859" algn="ctr"/>
            <a:r>
              <a:rPr lang="en-US" sz="2000" dirty="0">
                <a:cs typeface="Arial" pitchFamily="34" charset="0"/>
              </a:rPr>
              <a:t>Project </a:t>
            </a:r>
            <a:r>
              <a:rPr lang="en-US" sz="2000"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400" b="1"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6179" name="Object 3"/>
          <p:cNvGraphicFramePr>
            <a:graphicFrameLocks noChangeAspect="1"/>
          </p:cNvGraphicFramePr>
          <p:nvPr/>
        </p:nvGraphicFramePr>
        <p:xfrm>
          <a:off x="25400" y="1957388"/>
          <a:ext cx="12698413" cy="6623050"/>
        </p:xfrm>
        <a:graphic>
          <a:graphicData uri="http://schemas.openxmlformats.org/presentationml/2006/ole">
            <p:oleObj spid="_x0000_s306179" name="Acrobat Document" r:id="rId3" imgW="11342857" imgH="8019048" progId="AcroExch.Document.DC">
              <p:embed/>
            </p:oleObj>
          </a:graphicData>
        </a:graphic>
      </p:graphicFrame>
      <p:sp>
        <p:nvSpPr>
          <p:cNvPr id="4" name="TextBox 3"/>
          <p:cNvSpPr txBox="1"/>
          <p:nvPr/>
        </p:nvSpPr>
        <p:spPr>
          <a:xfrm>
            <a:off x="253306" y="322796"/>
            <a:ext cx="12219095" cy="376851"/>
          </a:xfrm>
          <a:prstGeom prst="rect">
            <a:avLst/>
          </a:prstGeom>
          <a:noFill/>
        </p:spPr>
        <p:txBody>
          <a:bodyPr wrap="square" lIns="68407" tIns="34203" rIns="68407" bIns="34203" rtlCol="0">
            <a:spAutoFit/>
          </a:bodyPr>
          <a:lstStyle/>
          <a:p>
            <a:pPr marL="457145" indent="-457145"/>
            <a:r>
              <a:rPr lang="en-US" sz="2000" dirty="0" smtClean="0"/>
              <a:t>Indoor sports complex _ Upper Ground Floor Plan_Option 02</a:t>
            </a:r>
          </a:p>
        </p:txBody>
      </p:sp>
      <p:sp>
        <p:nvSpPr>
          <p:cNvPr id="147" name="TextBox 146"/>
          <p:cNvSpPr txBox="1"/>
          <p:nvPr/>
        </p:nvSpPr>
        <p:spPr>
          <a:xfrm>
            <a:off x="405705" y="8446176"/>
            <a:ext cx="12219095" cy="376851"/>
          </a:xfrm>
          <a:prstGeom prst="rect">
            <a:avLst/>
          </a:prstGeom>
          <a:noFill/>
        </p:spPr>
        <p:txBody>
          <a:bodyPr wrap="square" lIns="68407" tIns="34203" rIns="68407" bIns="34203" rtlCol="0">
            <a:spAutoFit/>
          </a:bodyPr>
          <a:lstStyle/>
          <a:p>
            <a:pPr marL="457145" indent="-457145"/>
            <a:r>
              <a:rPr lang="en-US" sz="2000" dirty="0" smtClean="0"/>
              <a:t>Built-up area – 2768 </a:t>
            </a:r>
            <a:r>
              <a:rPr lang="en-US" sz="2000" dirty="0" err="1" smtClean="0"/>
              <a:t>Sq.m</a:t>
            </a:r>
            <a:r>
              <a:rPr lang="en-US" sz="2000" dirty="0" smtClean="0"/>
              <a:t>.</a:t>
            </a:r>
          </a:p>
        </p:txBody>
      </p:sp>
      <p:pic>
        <p:nvPicPr>
          <p:cNvPr id="48"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
        <p:nvSpPr>
          <p:cNvPr id="50" name="TextBox 49"/>
          <p:cNvSpPr txBox="1"/>
          <p:nvPr/>
        </p:nvSpPr>
        <p:spPr>
          <a:xfrm>
            <a:off x="4882901" y="4018929"/>
            <a:ext cx="2808114" cy="553986"/>
          </a:xfrm>
          <a:prstGeom prst="rect">
            <a:avLst/>
          </a:prstGeom>
          <a:noFill/>
        </p:spPr>
        <p:txBody>
          <a:bodyPr wrap="square" lIns="91428" tIns="45714" rIns="91428" bIns="45714" rtlCol="0">
            <a:spAutoFit/>
          </a:bodyPr>
          <a:lstStyle/>
          <a:p>
            <a:r>
              <a:rPr lang="en-US" sz="1500" dirty="0" smtClean="0">
                <a:cs typeface="Arial" pitchFamily="34" charset="0"/>
              </a:rPr>
              <a:t>Multipurpose indoor hall</a:t>
            </a:r>
          </a:p>
          <a:p>
            <a:r>
              <a:rPr lang="en-US" sz="1500" dirty="0" smtClean="0">
                <a:cs typeface="Arial" pitchFamily="34" charset="0"/>
              </a:rPr>
              <a:t>(6 badminton court)</a:t>
            </a:r>
          </a:p>
        </p:txBody>
      </p:sp>
      <p:sp>
        <p:nvSpPr>
          <p:cNvPr id="56" name="TextBox 55"/>
          <p:cNvSpPr txBox="1"/>
          <p:nvPr/>
        </p:nvSpPr>
        <p:spPr>
          <a:xfrm>
            <a:off x="4731112" y="6672246"/>
            <a:ext cx="1973271" cy="329309"/>
          </a:xfrm>
          <a:prstGeom prst="rect">
            <a:avLst/>
          </a:prstGeom>
          <a:noFill/>
        </p:spPr>
        <p:txBody>
          <a:bodyPr wrap="square" lIns="91428" tIns="45714" rIns="91428" bIns="45714" rtlCol="0">
            <a:spAutoFit/>
          </a:bodyPr>
          <a:lstStyle/>
          <a:p>
            <a:r>
              <a:rPr lang="en-US" sz="1500" dirty="0" smtClean="0">
                <a:cs typeface="Arial" pitchFamily="34" charset="0"/>
              </a:rPr>
              <a:t>4.2m wide corridor</a:t>
            </a:r>
          </a:p>
        </p:txBody>
      </p:sp>
      <p:sp>
        <p:nvSpPr>
          <p:cNvPr id="58" name="TextBox 57"/>
          <p:cNvSpPr txBox="1"/>
          <p:nvPr/>
        </p:nvSpPr>
        <p:spPr>
          <a:xfrm>
            <a:off x="5110585" y="2979120"/>
            <a:ext cx="1973271" cy="329309"/>
          </a:xfrm>
          <a:prstGeom prst="rect">
            <a:avLst/>
          </a:prstGeom>
          <a:noFill/>
        </p:spPr>
        <p:txBody>
          <a:bodyPr wrap="square" lIns="91428" tIns="45714" rIns="91428" bIns="45714" rtlCol="0">
            <a:spAutoFit/>
          </a:bodyPr>
          <a:lstStyle/>
          <a:p>
            <a:r>
              <a:rPr lang="en-US" sz="1500" dirty="0" smtClean="0">
                <a:cs typeface="Arial" pitchFamily="34" charset="0"/>
              </a:rPr>
              <a:t>3.6m wide corridor</a:t>
            </a:r>
          </a:p>
        </p:txBody>
      </p:sp>
      <p:sp>
        <p:nvSpPr>
          <p:cNvPr id="59" name="TextBox 58"/>
          <p:cNvSpPr txBox="1"/>
          <p:nvPr/>
        </p:nvSpPr>
        <p:spPr>
          <a:xfrm>
            <a:off x="9284810" y="5180075"/>
            <a:ext cx="1138425" cy="323153"/>
          </a:xfrm>
          <a:prstGeom prst="rect">
            <a:avLst/>
          </a:prstGeom>
          <a:noFill/>
        </p:spPr>
        <p:txBody>
          <a:bodyPr wrap="square" lIns="91428" tIns="45714" rIns="91428" bIns="45714" rtlCol="0">
            <a:spAutoFit/>
          </a:bodyPr>
          <a:lstStyle/>
          <a:p>
            <a:r>
              <a:rPr lang="en-US" sz="1500" dirty="0" smtClean="0">
                <a:cs typeface="Arial" pitchFamily="34" charset="0"/>
              </a:rPr>
              <a:t>Canteen</a:t>
            </a:r>
          </a:p>
        </p:txBody>
      </p:sp>
      <p:sp>
        <p:nvSpPr>
          <p:cNvPr id="60" name="TextBox 59"/>
          <p:cNvSpPr txBox="1"/>
          <p:nvPr/>
        </p:nvSpPr>
        <p:spPr>
          <a:xfrm>
            <a:off x="9133020" y="4345230"/>
            <a:ext cx="1366110" cy="323153"/>
          </a:xfrm>
          <a:prstGeom prst="rect">
            <a:avLst/>
          </a:prstGeom>
          <a:noFill/>
        </p:spPr>
        <p:txBody>
          <a:bodyPr wrap="square" lIns="91428" tIns="45714" rIns="91428" bIns="45714" rtlCol="0">
            <a:spAutoFit/>
          </a:bodyPr>
          <a:lstStyle/>
          <a:p>
            <a:r>
              <a:rPr lang="en-US" sz="1500" dirty="0" smtClean="0">
                <a:cs typeface="Arial" pitchFamily="34" charset="0"/>
              </a:rPr>
              <a:t>Kitchen</a:t>
            </a:r>
          </a:p>
        </p:txBody>
      </p:sp>
      <p:sp>
        <p:nvSpPr>
          <p:cNvPr id="61" name="TextBox 60"/>
          <p:cNvSpPr txBox="1"/>
          <p:nvPr/>
        </p:nvSpPr>
        <p:spPr>
          <a:xfrm rot="1366577">
            <a:off x="1739261" y="7228934"/>
            <a:ext cx="2808114" cy="323153"/>
          </a:xfrm>
          <a:prstGeom prst="rect">
            <a:avLst/>
          </a:prstGeom>
          <a:noFill/>
        </p:spPr>
        <p:txBody>
          <a:bodyPr wrap="square" lIns="91428" tIns="45714" rIns="91428" bIns="45714" rtlCol="0">
            <a:spAutoFit/>
          </a:bodyPr>
          <a:lstStyle/>
          <a:p>
            <a:r>
              <a:rPr lang="en-US" sz="1500" dirty="0" smtClean="0">
                <a:cs typeface="Arial" pitchFamily="34" charset="0"/>
              </a:rPr>
              <a:t>Handicapped ramp</a:t>
            </a:r>
          </a:p>
        </p:txBody>
      </p:sp>
      <p:sp>
        <p:nvSpPr>
          <p:cNvPr id="62" name="Isosceles Triangle 61"/>
          <p:cNvSpPr/>
          <p:nvPr/>
        </p:nvSpPr>
        <p:spPr>
          <a:xfrm>
            <a:off x="1315835" y="7001555"/>
            <a:ext cx="268794" cy="22768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sz="1500" dirty="0"/>
          </a:p>
        </p:txBody>
      </p:sp>
      <p:sp>
        <p:nvSpPr>
          <p:cNvPr id="63" name="TextBox 62"/>
          <p:cNvSpPr txBox="1"/>
          <p:nvPr/>
        </p:nvSpPr>
        <p:spPr>
          <a:xfrm>
            <a:off x="708676" y="6242605"/>
            <a:ext cx="2808114" cy="323153"/>
          </a:xfrm>
          <a:prstGeom prst="rect">
            <a:avLst/>
          </a:prstGeom>
          <a:noFill/>
        </p:spPr>
        <p:txBody>
          <a:bodyPr wrap="square" lIns="91428" tIns="45714" rIns="91428" bIns="45714" rtlCol="0">
            <a:spAutoFit/>
          </a:bodyPr>
          <a:lstStyle/>
          <a:p>
            <a:r>
              <a:rPr lang="en-US" sz="1500" dirty="0" smtClean="0">
                <a:cs typeface="Arial" pitchFamily="34" charset="0"/>
              </a:rPr>
              <a:t>Office</a:t>
            </a:r>
          </a:p>
        </p:txBody>
      </p:sp>
      <p:sp>
        <p:nvSpPr>
          <p:cNvPr id="65" name="TextBox 64"/>
          <p:cNvSpPr txBox="1"/>
          <p:nvPr/>
        </p:nvSpPr>
        <p:spPr>
          <a:xfrm>
            <a:off x="7918700" y="2827330"/>
            <a:ext cx="1669690" cy="553986"/>
          </a:xfrm>
          <a:prstGeom prst="rect">
            <a:avLst/>
          </a:prstGeom>
          <a:noFill/>
        </p:spPr>
        <p:txBody>
          <a:bodyPr wrap="square" lIns="91428" tIns="45714" rIns="91428" bIns="45714" rtlCol="0">
            <a:spAutoFit/>
          </a:bodyPr>
          <a:lstStyle/>
          <a:p>
            <a:pPr algn="ctr"/>
            <a:r>
              <a:rPr lang="en-US" sz="1500" dirty="0" smtClean="0">
                <a:cs typeface="Arial" pitchFamily="34" charset="0"/>
              </a:rPr>
              <a:t>Residential </a:t>
            </a:r>
          </a:p>
          <a:p>
            <a:pPr algn="ctr"/>
            <a:r>
              <a:rPr lang="en-US" sz="1500" dirty="0" smtClean="0">
                <a:cs typeface="Arial" pitchFamily="34" charset="0"/>
              </a:rPr>
              <a:t>lobby</a:t>
            </a:r>
          </a:p>
        </p:txBody>
      </p:sp>
      <p:sp>
        <p:nvSpPr>
          <p:cNvPr id="71" name="TextBox 70"/>
          <p:cNvSpPr txBox="1"/>
          <p:nvPr/>
        </p:nvSpPr>
        <p:spPr>
          <a:xfrm>
            <a:off x="2757840" y="7782891"/>
            <a:ext cx="1821481" cy="553986"/>
          </a:xfrm>
          <a:prstGeom prst="rect">
            <a:avLst/>
          </a:prstGeom>
          <a:noFill/>
        </p:spPr>
        <p:txBody>
          <a:bodyPr wrap="square" lIns="91428" tIns="45714" rIns="91428" bIns="45714" rtlCol="0">
            <a:spAutoFit/>
          </a:bodyPr>
          <a:lstStyle/>
          <a:p>
            <a:r>
              <a:rPr lang="en-US" sz="1500" dirty="0" smtClean="0">
                <a:cs typeface="Arial" pitchFamily="34" charset="0"/>
              </a:rPr>
              <a:t>Dressing Room</a:t>
            </a:r>
          </a:p>
          <a:p>
            <a:r>
              <a:rPr lang="en-US" sz="1500" dirty="0" smtClean="0">
                <a:cs typeface="Arial" pitchFamily="34" charset="0"/>
              </a:rPr>
              <a:t>(F)            (M)</a:t>
            </a:r>
          </a:p>
        </p:txBody>
      </p:sp>
      <p:sp>
        <p:nvSpPr>
          <p:cNvPr id="72" name="TextBox 71"/>
          <p:cNvSpPr txBox="1"/>
          <p:nvPr/>
        </p:nvSpPr>
        <p:spPr>
          <a:xfrm>
            <a:off x="8146385" y="7782891"/>
            <a:ext cx="1366110" cy="553986"/>
          </a:xfrm>
          <a:prstGeom prst="rect">
            <a:avLst/>
          </a:prstGeom>
          <a:noFill/>
        </p:spPr>
        <p:txBody>
          <a:bodyPr wrap="square" lIns="91428" tIns="45714" rIns="91428" bIns="45714" rtlCol="0">
            <a:spAutoFit/>
          </a:bodyPr>
          <a:lstStyle/>
          <a:p>
            <a:r>
              <a:rPr lang="en-US" sz="1500" dirty="0" smtClean="0">
                <a:cs typeface="Arial" pitchFamily="34" charset="0"/>
              </a:rPr>
              <a:t>Common </a:t>
            </a:r>
          </a:p>
          <a:p>
            <a:r>
              <a:rPr lang="en-US" sz="1500" dirty="0" smtClean="0">
                <a:cs typeface="Arial" pitchFamily="34" charset="0"/>
              </a:rPr>
              <a:t>toilet</a:t>
            </a:r>
          </a:p>
        </p:txBody>
      </p:sp>
      <p:sp>
        <p:nvSpPr>
          <p:cNvPr id="73" name="TextBox 72"/>
          <p:cNvSpPr txBox="1"/>
          <p:nvPr/>
        </p:nvSpPr>
        <p:spPr>
          <a:xfrm>
            <a:off x="5565955" y="7782891"/>
            <a:ext cx="1821481" cy="553986"/>
          </a:xfrm>
          <a:prstGeom prst="rect">
            <a:avLst/>
          </a:prstGeom>
          <a:noFill/>
        </p:spPr>
        <p:txBody>
          <a:bodyPr wrap="square" lIns="91428" tIns="45714" rIns="91428" bIns="45714" rtlCol="0">
            <a:spAutoFit/>
          </a:bodyPr>
          <a:lstStyle/>
          <a:p>
            <a:r>
              <a:rPr lang="en-US" sz="1500" dirty="0" smtClean="0">
                <a:cs typeface="Arial" pitchFamily="34" charset="0"/>
              </a:rPr>
              <a:t>Dressing Room</a:t>
            </a:r>
          </a:p>
          <a:p>
            <a:r>
              <a:rPr lang="en-US" sz="1500" dirty="0" smtClean="0">
                <a:cs typeface="Arial" pitchFamily="34" charset="0"/>
              </a:rPr>
              <a:t>(F)            (M)</a:t>
            </a:r>
          </a:p>
        </p:txBody>
      </p:sp>
      <p:cxnSp>
        <p:nvCxnSpPr>
          <p:cNvPr id="75" name="Straight Arrow Connector 74"/>
          <p:cNvCxnSpPr/>
          <p:nvPr/>
        </p:nvCxnSpPr>
        <p:spPr>
          <a:xfrm flipV="1">
            <a:off x="2833735" y="6142229"/>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V="1">
            <a:off x="3820370" y="6142229"/>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flipV="1">
            <a:off x="5793641" y="611320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flipV="1">
            <a:off x="6628486" y="611320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flipV="1">
            <a:off x="8298175" y="6090815"/>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V="1">
            <a:off x="5110585" y="6090815"/>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4882900" y="7760505"/>
            <a:ext cx="1821481" cy="323153"/>
          </a:xfrm>
          <a:prstGeom prst="rect">
            <a:avLst/>
          </a:prstGeom>
          <a:noFill/>
        </p:spPr>
        <p:txBody>
          <a:bodyPr wrap="square" lIns="91428" tIns="45714" rIns="91428" bIns="45714" rtlCol="0">
            <a:spAutoFit/>
          </a:bodyPr>
          <a:lstStyle/>
          <a:p>
            <a:r>
              <a:rPr lang="en-US" sz="1500" dirty="0" smtClean="0">
                <a:cs typeface="Arial" pitchFamily="34" charset="0"/>
              </a:rPr>
              <a:t>Store</a:t>
            </a:r>
          </a:p>
        </p:txBody>
      </p:sp>
      <p:sp>
        <p:nvSpPr>
          <p:cNvPr id="85" name="TextBox 84"/>
          <p:cNvSpPr txBox="1"/>
          <p:nvPr/>
        </p:nvSpPr>
        <p:spPr>
          <a:xfrm>
            <a:off x="4123950" y="7760505"/>
            <a:ext cx="1366110" cy="553986"/>
          </a:xfrm>
          <a:prstGeom prst="rect">
            <a:avLst/>
          </a:prstGeom>
          <a:noFill/>
        </p:spPr>
        <p:txBody>
          <a:bodyPr wrap="square" lIns="91428" tIns="45714" rIns="91428" bIns="45714" rtlCol="0">
            <a:spAutoFit/>
          </a:bodyPr>
          <a:lstStyle/>
          <a:p>
            <a:r>
              <a:rPr lang="en-US" sz="1500" dirty="0" smtClean="0"/>
              <a:t>Referee </a:t>
            </a:r>
          </a:p>
          <a:p>
            <a:r>
              <a:rPr lang="en-US" sz="1500" dirty="0" smtClean="0"/>
              <a:t>lounge</a:t>
            </a:r>
          </a:p>
        </p:txBody>
      </p:sp>
      <p:sp>
        <p:nvSpPr>
          <p:cNvPr id="86" name="TextBox 85"/>
          <p:cNvSpPr txBox="1"/>
          <p:nvPr/>
        </p:nvSpPr>
        <p:spPr>
          <a:xfrm>
            <a:off x="1695311" y="3563559"/>
            <a:ext cx="1366110" cy="553986"/>
          </a:xfrm>
          <a:prstGeom prst="rect">
            <a:avLst/>
          </a:prstGeom>
          <a:noFill/>
        </p:spPr>
        <p:txBody>
          <a:bodyPr wrap="square" lIns="91428" tIns="45714" rIns="91428" bIns="45714" rtlCol="0">
            <a:spAutoFit/>
          </a:bodyPr>
          <a:lstStyle/>
          <a:p>
            <a:r>
              <a:rPr lang="en-US" sz="1500" dirty="0" err="1" smtClean="0">
                <a:cs typeface="Arial" pitchFamily="34" charset="0"/>
              </a:rPr>
              <a:t>Ele</a:t>
            </a:r>
            <a:r>
              <a:rPr lang="en-US" sz="1500" dirty="0" smtClean="0">
                <a:cs typeface="Arial" pitchFamily="34" charset="0"/>
              </a:rPr>
              <a:t>. </a:t>
            </a:r>
          </a:p>
          <a:p>
            <a:r>
              <a:rPr lang="en-US" sz="1500" dirty="0" smtClean="0">
                <a:cs typeface="Arial" pitchFamily="34" charset="0"/>
              </a:rPr>
              <a:t>room</a:t>
            </a:r>
          </a:p>
        </p:txBody>
      </p:sp>
      <p:sp>
        <p:nvSpPr>
          <p:cNvPr id="99" name="TextBox 98"/>
          <p:cNvSpPr txBox="1"/>
          <p:nvPr/>
        </p:nvSpPr>
        <p:spPr>
          <a:xfrm>
            <a:off x="1012255" y="7346057"/>
            <a:ext cx="986635" cy="329309"/>
          </a:xfrm>
          <a:prstGeom prst="rect">
            <a:avLst/>
          </a:prstGeom>
          <a:noFill/>
        </p:spPr>
        <p:txBody>
          <a:bodyPr wrap="square" lIns="91428" tIns="45714" rIns="91428" bIns="45714" rtlCol="0">
            <a:spAutoFit/>
          </a:bodyPr>
          <a:lstStyle/>
          <a:p>
            <a:r>
              <a:rPr lang="en-US" sz="1500" dirty="0" smtClean="0">
                <a:solidFill>
                  <a:srgbClr val="FF0000"/>
                </a:solidFill>
                <a:cs typeface="Arial" pitchFamily="34" charset="0"/>
              </a:rPr>
              <a:t>+95.5m</a:t>
            </a:r>
          </a:p>
        </p:txBody>
      </p:sp>
      <p:sp>
        <p:nvSpPr>
          <p:cNvPr id="101" name="TextBox 100"/>
          <p:cNvSpPr txBox="1"/>
          <p:nvPr/>
        </p:nvSpPr>
        <p:spPr>
          <a:xfrm>
            <a:off x="4807005" y="4500694"/>
            <a:ext cx="2884010" cy="299906"/>
          </a:xfrm>
          <a:prstGeom prst="rect">
            <a:avLst/>
          </a:prstGeom>
          <a:noFill/>
        </p:spPr>
        <p:txBody>
          <a:bodyPr wrap="square" lIns="68407" tIns="34203" rIns="68407" bIns="34203" rtlCol="0">
            <a:spAutoFit/>
          </a:bodyPr>
          <a:lstStyle/>
          <a:p>
            <a:pPr marL="457145" indent="-457145"/>
            <a:r>
              <a:rPr lang="en-US" sz="1500" dirty="0" smtClean="0"/>
              <a:t>51.450m x 20.050m x 9m ht</a:t>
            </a:r>
          </a:p>
        </p:txBody>
      </p:sp>
      <p:sp>
        <p:nvSpPr>
          <p:cNvPr id="103" name="TextBox 102"/>
          <p:cNvSpPr txBox="1"/>
          <p:nvPr/>
        </p:nvSpPr>
        <p:spPr>
          <a:xfrm rot="17653212">
            <a:off x="-716186" y="3748554"/>
            <a:ext cx="3114925" cy="553986"/>
          </a:xfrm>
          <a:prstGeom prst="rect">
            <a:avLst/>
          </a:prstGeom>
          <a:noFill/>
        </p:spPr>
        <p:txBody>
          <a:bodyPr wrap="square" lIns="91428" tIns="45714" rIns="91428" bIns="45714" rtlCol="0">
            <a:spAutoFit/>
          </a:bodyPr>
          <a:lstStyle/>
          <a:p>
            <a:pPr algn="ctr"/>
            <a:r>
              <a:rPr lang="en-US" sz="1500" dirty="0" smtClean="0">
                <a:cs typeface="Arial" pitchFamily="34" charset="0"/>
              </a:rPr>
              <a:t>Towards lower ground </a:t>
            </a:r>
          </a:p>
          <a:p>
            <a:pPr algn="ctr"/>
            <a:r>
              <a:rPr lang="en-US" sz="1500" dirty="0" smtClean="0">
                <a:cs typeface="Arial" pitchFamily="34" charset="0"/>
              </a:rPr>
              <a:t>7.5 m wide road</a:t>
            </a:r>
          </a:p>
        </p:txBody>
      </p:sp>
      <p:sp>
        <p:nvSpPr>
          <p:cNvPr id="105" name="TextBox 104"/>
          <p:cNvSpPr txBox="1"/>
          <p:nvPr/>
        </p:nvSpPr>
        <p:spPr>
          <a:xfrm>
            <a:off x="10650920" y="6166710"/>
            <a:ext cx="2200955" cy="323153"/>
          </a:xfrm>
          <a:prstGeom prst="rect">
            <a:avLst/>
          </a:prstGeom>
          <a:noFill/>
        </p:spPr>
        <p:txBody>
          <a:bodyPr wrap="square" lIns="91428" tIns="45714" rIns="91428" bIns="45714" rtlCol="0">
            <a:spAutoFit/>
          </a:bodyPr>
          <a:lstStyle/>
          <a:p>
            <a:r>
              <a:rPr lang="en-US" sz="1500" dirty="0" smtClean="0">
                <a:cs typeface="Arial" pitchFamily="34" charset="0"/>
              </a:rPr>
              <a:t>Outdoor seating</a:t>
            </a:r>
          </a:p>
        </p:txBody>
      </p:sp>
      <p:sp>
        <p:nvSpPr>
          <p:cNvPr id="41" name="TextBox 40"/>
          <p:cNvSpPr txBox="1"/>
          <p:nvPr/>
        </p:nvSpPr>
        <p:spPr>
          <a:xfrm>
            <a:off x="1239940" y="5255970"/>
            <a:ext cx="1366110" cy="784818"/>
          </a:xfrm>
          <a:prstGeom prst="rect">
            <a:avLst/>
          </a:prstGeom>
          <a:noFill/>
        </p:spPr>
        <p:txBody>
          <a:bodyPr wrap="square" lIns="91428" tIns="45714" rIns="91428" bIns="45714" rtlCol="0">
            <a:spAutoFit/>
          </a:bodyPr>
          <a:lstStyle/>
          <a:p>
            <a:r>
              <a:rPr lang="en-US" sz="1500" dirty="0" smtClean="0">
                <a:cs typeface="Arial" pitchFamily="34" charset="0"/>
              </a:rPr>
              <a:t>              Reception</a:t>
            </a:r>
          </a:p>
          <a:p>
            <a:r>
              <a:rPr lang="en-US" sz="1500" dirty="0" smtClean="0">
                <a:cs typeface="Arial" pitchFamily="34" charset="0"/>
              </a:rPr>
              <a:t>&amp; waiting</a:t>
            </a:r>
          </a:p>
        </p:txBody>
      </p:sp>
      <p:sp>
        <p:nvSpPr>
          <p:cNvPr id="43" name="TextBox 42"/>
          <p:cNvSpPr txBox="1"/>
          <p:nvPr/>
        </p:nvSpPr>
        <p:spPr>
          <a:xfrm rot="16200000">
            <a:off x="7643281" y="5208235"/>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44" name="TextBox 43"/>
          <p:cNvSpPr txBox="1"/>
          <p:nvPr/>
        </p:nvSpPr>
        <p:spPr>
          <a:xfrm rot="16200000">
            <a:off x="9388866" y="2779596"/>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46" name="TextBox 45"/>
          <p:cNvSpPr txBox="1"/>
          <p:nvPr/>
        </p:nvSpPr>
        <p:spPr>
          <a:xfrm>
            <a:off x="8449965" y="7133772"/>
            <a:ext cx="2125060" cy="323153"/>
          </a:xfrm>
          <a:prstGeom prst="rect">
            <a:avLst/>
          </a:prstGeom>
          <a:noFill/>
        </p:spPr>
        <p:txBody>
          <a:bodyPr wrap="square" lIns="91428" tIns="45714" rIns="91428" bIns="45714" rtlCol="0">
            <a:spAutoFit/>
          </a:bodyPr>
          <a:lstStyle/>
          <a:p>
            <a:r>
              <a:rPr lang="en-US" sz="1500" dirty="0" smtClean="0">
                <a:cs typeface="Arial" pitchFamily="34" charset="0"/>
              </a:rPr>
              <a:t>3m wide skylight</a:t>
            </a:r>
          </a:p>
        </p:txBody>
      </p:sp>
      <p:sp>
        <p:nvSpPr>
          <p:cNvPr id="39" name="TextBox 38"/>
          <p:cNvSpPr txBox="1"/>
          <p:nvPr/>
        </p:nvSpPr>
        <p:spPr>
          <a:xfrm>
            <a:off x="1695310" y="5939025"/>
            <a:ext cx="986635" cy="307777"/>
          </a:xfrm>
          <a:prstGeom prst="rect">
            <a:avLst/>
          </a:prstGeom>
          <a:noFill/>
        </p:spPr>
        <p:txBody>
          <a:bodyPr wrap="square" lIns="91428" tIns="45714" rIns="91428" bIns="45714" rtlCol="0">
            <a:spAutoFit/>
          </a:bodyPr>
          <a:lstStyle/>
          <a:p>
            <a:r>
              <a:rPr lang="en-US" sz="1400" dirty="0" smtClean="0">
                <a:solidFill>
                  <a:srgbClr val="FF0000"/>
                </a:solidFill>
                <a:cs typeface="Arial" pitchFamily="34" charset="0"/>
              </a:rPr>
              <a:t>+96.7m</a:t>
            </a:r>
          </a:p>
        </p:txBody>
      </p:sp>
      <p:sp>
        <p:nvSpPr>
          <p:cNvPr id="40" name="TextBox 39"/>
          <p:cNvSpPr txBox="1"/>
          <p:nvPr/>
        </p:nvSpPr>
        <p:spPr>
          <a:xfrm rot="17625517">
            <a:off x="516960" y="4092137"/>
            <a:ext cx="1290215" cy="292376"/>
          </a:xfrm>
          <a:prstGeom prst="rect">
            <a:avLst/>
          </a:prstGeom>
          <a:noFill/>
        </p:spPr>
        <p:txBody>
          <a:bodyPr wrap="square" lIns="91428" tIns="45714" rIns="91428" bIns="45714" rtlCol="0">
            <a:spAutoFit/>
          </a:bodyPr>
          <a:lstStyle/>
          <a:p>
            <a:r>
              <a:rPr lang="en-US" sz="1300" dirty="0" smtClean="0">
                <a:latin typeface="Arial" pitchFamily="34" charset="0"/>
                <a:cs typeface="Arial" pitchFamily="34" charset="0"/>
              </a:rPr>
              <a:t>Slope 1:7</a:t>
            </a:r>
            <a:endParaRPr lang="en-US" sz="1400" dirty="0" smtClean="0">
              <a:latin typeface="Arial" pitchFamily="34" charset="0"/>
              <a:cs typeface="Arial" pitchFamily="34" charset="0"/>
            </a:endParaRPr>
          </a:p>
        </p:txBody>
      </p:sp>
      <p:pic>
        <p:nvPicPr>
          <p:cNvPr id="42" name="Picture 2" descr="C:\Users\dsoni\Desktop\arw.PNG"/>
          <p:cNvPicPr>
            <a:picLocks noChangeAspect="1" noChangeArrowheads="1"/>
          </p:cNvPicPr>
          <p:nvPr/>
        </p:nvPicPr>
        <p:blipFill>
          <a:blip r:embed="rId5" cstate="print">
            <a:lum contrast="10000"/>
          </a:blip>
          <a:srcRect/>
          <a:stretch>
            <a:fillRect/>
          </a:stretch>
        </p:blipFill>
        <p:spPr bwMode="auto">
          <a:xfrm rot="1369592">
            <a:off x="1155939" y="3694263"/>
            <a:ext cx="254394" cy="417983"/>
          </a:xfrm>
          <a:prstGeom prst="rect">
            <a:avLst/>
          </a:prstGeom>
          <a:noFill/>
        </p:spPr>
      </p:pic>
      <p:cxnSp>
        <p:nvCxnSpPr>
          <p:cNvPr id="49" name="Straight Connector 48"/>
          <p:cNvCxnSpPr/>
          <p:nvPr/>
        </p:nvCxnSpPr>
        <p:spPr>
          <a:xfrm flipH="1" flipV="1">
            <a:off x="1012255" y="2675539"/>
            <a:ext cx="986635" cy="455371"/>
          </a:xfrm>
          <a:prstGeom prst="line">
            <a:avLst/>
          </a:prstGeom>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2006735" y="2827330"/>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cxnSp>
        <p:nvCxnSpPr>
          <p:cNvPr id="51" name="Straight Arrow Connector 50"/>
          <p:cNvCxnSpPr/>
          <p:nvPr/>
        </p:nvCxnSpPr>
        <p:spPr>
          <a:xfrm flipV="1">
            <a:off x="4427530" y="616671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1239940" y="4550194"/>
            <a:ext cx="1366110" cy="553986"/>
          </a:xfrm>
          <a:prstGeom prst="rect">
            <a:avLst/>
          </a:prstGeom>
          <a:noFill/>
        </p:spPr>
        <p:txBody>
          <a:bodyPr wrap="square" lIns="91428" tIns="45714" rIns="91428" bIns="45714" rtlCol="0">
            <a:spAutoFit/>
          </a:bodyPr>
          <a:lstStyle/>
          <a:p>
            <a:r>
              <a:rPr lang="en-US" sz="1500" dirty="0" smtClean="0"/>
              <a:t>Multi purpose room</a:t>
            </a:r>
          </a:p>
        </p:txBody>
      </p:sp>
      <p:cxnSp>
        <p:nvCxnSpPr>
          <p:cNvPr id="53" name="Straight Arrow Connector 52"/>
          <p:cNvCxnSpPr/>
          <p:nvPr/>
        </p:nvCxnSpPr>
        <p:spPr>
          <a:xfrm flipV="1">
            <a:off x="7311540" y="6166710"/>
            <a:ext cx="0" cy="166969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6932065" y="7760505"/>
            <a:ext cx="1366110" cy="584763"/>
          </a:xfrm>
          <a:prstGeom prst="rect">
            <a:avLst/>
          </a:prstGeom>
          <a:noFill/>
        </p:spPr>
        <p:txBody>
          <a:bodyPr wrap="square" lIns="91428" tIns="45714" rIns="91428" bIns="45714" rtlCol="0">
            <a:spAutoFit/>
          </a:bodyPr>
          <a:lstStyle/>
          <a:p>
            <a:r>
              <a:rPr lang="en-US" sz="1600" dirty="0" smtClean="0"/>
              <a:t>Tournament room</a:t>
            </a:r>
          </a:p>
        </p:txBody>
      </p:sp>
      <p:sp>
        <p:nvSpPr>
          <p:cNvPr id="57" name="TextBox 56"/>
          <p:cNvSpPr txBox="1"/>
          <p:nvPr/>
        </p:nvSpPr>
        <p:spPr>
          <a:xfrm>
            <a:off x="2386210" y="4477447"/>
            <a:ext cx="751105" cy="323153"/>
          </a:xfrm>
          <a:prstGeom prst="rect">
            <a:avLst/>
          </a:prstGeom>
          <a:noFill/>
        </p:spPr>
        <p:txBody>
          <a:bodyPr wrap="square" lIns="91428" tIns="45714" rIns="91428" bIns="45714" rtlCol="0">
            <a:spAutoFit/>
          </a:bodyPr>
          <a:lstStyle/>
          <a:p>
            <a:r>
              <a:rPr lang="en-US" sz="1500" dirty="0" smtClean="0">
                <a:cs typeface="Arial" pitchFamily="34" charset="0"/>
              </a:rPr>
              <a:t>Up</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0531" name="Object 3"/>
          <p:cNvGraphicFramePr>
            <a:graphicFrameLocks noChangeAspect="1"/>
          </p:cNvGraphicFramePr>
          <p:nvPr/>
        </p:nvGraphicFramePr>
        <p:xfrm>
          <a:off x="1771652" y="1163638"/>
          <a:ext cx="9177337" cy="3636962"/>
        </p:xfrm>
        <a:graphic>
          <a:graphicData uri="http://schemas.openxmlformats.org/presentationml/2006/ole">
            <p:oleObj spid="_x0000_s182275" name="Acrobat Document" r:id="rId3" imgW="11342857" imgH="8019048" progId="AcroExch.Document.DC">
              <p:embed/>
            </p:oleObj>
          </a:graphicData>
        </a:graphic>
      </p:graphicFrame>
      <p:graphicFrame>
        <p:nvGraphicFramePr>
          <p:cNvPr id="115716" name="Object 4"/>
          <p:cNvGraphicFramePr>
            <a:graphicFrameLocks noChangeAspect="1"/>
          </p:cNvGraphicFramePr>
          <p:nvPr/>
        </p:nvGraphicFramePr>
        <p:xfrm>
          <a:off x="1777164" y="4549179"/>
          <a:ext cx="9177337" cy="4349750"/>
        </p:xfrm>
        <a:graphic>
          <a:graphicData uri="http://schemas.openxmlformats.org/presentationml/2006/ole">
            <p:oleObj spid="_x0000_s182274" name="Acrobat Document" r:id="rId4" imgW="11342857" imgH="8019048" progId="AcroExch.Document.DC">
              <p:embed/>
            </p:oleObj>
          </a:graphicData>
        </a:graphic>
      </p:graphicFrame>
      <p:sp>
        <p:nvSpPr>
          <p:cNvPr id="12" name="TextBox 11"/>
          <p:cNvSpPr txBox="1"/>
          <p:nvPr/>
        </p:nvSpPr>
        <p:spPr>
          <a:xfrm>
            <a:off x="253306" y="339749"/>
            <a:ext cx="8576135" cy="992404"/>
          </a:xfrm>
          <a:prstGeom prst="rect">
            <a:avLst/>
          </a:prstGeom>
          <a:noFill/>
        </p:spPr>
        <p:txBody>
          <a:bodyPr wrap="square" lIns="68407" tIns="34203" rIns="68407" bIns="34203" rtlCol="0">
            <a:spAutoFit/>
          </a:bodyPr>
          <a:lstStyle/>
          <a:p>
            <a:pPr marL="457145" indent="-457145"/>
            <a:r>
              <a:rPr lang="en-US" sz="2000" dirty="0" smtClean="0"/>
              <a:t>Proposed Multipurpose sports hall (51.450m x 20.050m x 9m ht)</a:t>
            </a:r>
          </a:p>
          <a:p>
            <a:pPr marL="457145" indent="-457145"/>
            <a:endParaRPr lang="en-US" sz="2000" dirty="0" smtClean="0"/>
          </a:p>
          <a:p>
            <a:pPr marL="457145" indent="-457145"/>
            <a:r>
              <a:rPr lang="en-US" sz="2000" dirty="0" smtClean="0"/>
              <a:t>Type and numbers of sports can be played at a time</a:t>
            </a:r>
          </a:p>
        </p:txBody>
      </p:sp>
      <p:sp>
        <p:nvSpPr>
          <p:cNvPr id="13" name="TextBox 12"/>
          <p:cNvSpPr txBox="1"/>
          <p:nvPr/>
        </p:nvSpPr>
        <p:spPr>
          <a:xfrm>
            <a:off x="1847100" y="4727320"/>
            <a:ext cx="6375180" cy="376860"/>
          </a:xfrm>
          <a:prstGeom prst="rect">
            <a:avLst/>
          </a:prstGeom>
          <a:noFill/>
        </p:spPr>
        <p:txBody>
          <a:bodyPr wrap="square" lIns="68407" tIns="34203" rIns="68407" bIns="34203" rtlCol="0">
            <a:spAutoFit/>
          </a:bodyPr>
          <a:lstStyle/>
          <a:p>
            <a:pPr marL="457145" indent="-457145"/>
            <a:r>
              <a:rPr lang="en-US" sz="2000" dirty="0" smtClean="0"/>
              <a:t>Badminton (6.1x13.4m) – 6nos.</a:t>
            </a:r>
          </a:p>
        </p:txBody>
      </p:sp>
      <p:sp>
        <p:nvSpPr>
          <p:cNvPr id="14" name="TextBox 13"/>
          <p:cNvSpPr txBox="1"/>
          <p:nvPr/>
        </p:nvSpPr>
        <p:spPr>
          <a:xfrm>
            <a:off x="1847099" y="8536410"/>
            <a:ext cx="9335087" cy="438406"/>
          </a:xfrm>
          <a:prstGeom prst="rect">
            <a:avLst/>
          </a:prstGeom>
          <a:noFill/>
        </p:spPr>
        <p:txBody>
          <a:bodyPr wrap="square" lIns="68407" tIns="34203" rIns="68407" bIns="34203" rtlCol="0">
            <a:spAutoFit/>
          </a:bodyPr>
          <a:lstStyle/>
          <a:p>
            <a:pPr marL="457145" indent="-457145"/>
            <a:r>
              <a:rPr lang="en-US" sz="2000" dirty="0" smtClean="0"/>
              <a:t>Volleyball (18x9m) – 1 no.                              </a:t>
            </a:r>
            <a:r>
              <a:rPr lang="en-US" sz="2400" dirty="0" smtClean="0"/>
              <a:t>+ </a:t>
            </a:r>
            <a:r>
              <a:rPr lang="en-US" sz="2000" dirty="0" smtClean="0"/>
              <a:t>                   Badminton (6.1x13.4m) – 3nos.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9" name="Object 3"/>
          <p:cNvGraphicFramePr>
            <a:graphicFrameLocks noChangeAspect="1"/>
          </p:cNvGraphicFramePr>
          <p:nvPr/>
        </p:nvGraphicFramePr>
        <p:xfrm>
          <a:off x="1847851" y="4909847"/>
          <a:ext cx="9104313" cy="3913188"/>
        </p:xfrm>
        <a:graphic>
          <a:graphicData uri="http://schemas.openxmlformats.org/presentationml/2006/ole">
            <p:oleObj spid="_x0000_s183298" name="Acrobat Document" r:id="rId3" imgW="11342857" imgH="8019048" progId="AcroExch.Document.DC">
              <p:embed/>
            </p:oleObj>
          </a:graphicData>
        </a:graphic>
      </p:graphicFrame>
      <p:graphicFrame>
        <p:nvGraphicFramePr>
          <p:cNvPr id="151555" name="Object 3"/>
          <p:cNvGraphicFramePr>
            <a:graphicFrameLocks noChangeAspect="1"/>
          </p:cNvGraphicFramePr>
          <p:nvPr/>
        </p:nvGraphicFramePr>
        <p:xfrm>
          <a:off x="1847101" y="1113511"/>
          <a:ext cx="9104313" cy="3914775"/>
        </p:xfrm>
        <a:graphic>
          <a:graphicData uri="http://schemas.openxmlformats.org/presentationml/2006/ole">
            <p:oleObj spid="_x0000_s183299" name="Acrobat Document" r:id="rId4" imgW="11342857" imgH="8019048" progId="AcroExch.Document.DC">
              <p:embed/>
            </p:oleObj>
          </a:graphicData>
        </a:graphic>
      </p:graphicFrame>
      <p:sp>
        <p:nvSpPr>
          <p:cNvPr id="5" name="TextBox 4"/>
          <p:cNvSpPr txBox="1"/>
          <p:nvPr/>
        </p:nvSpPr>
        <p:spPr>
          <a:xfrm>
            <a:off x="1847099" y="8446175"/>
            <a:ext cx="9335087" cy="438406"/>
          </a:xfrm>
          <a:prstGeom prst="rect">
            <a:avLst/>
          </a:prstGeom>
          <a:noFill/>
        </p:spPr>
        <p:txBody>
          <a:bodyPr wrap="square" lIns="68407" tIns="34203" rIns="68407" bIns="34203" rtlCol="0">
            <a:spAutoFit/>
          </a:bodyPr>
          <a:lstStyle/>
          <a:p>
            <a:pPr marL="457145" indent="-457145"/>
            <a:r>
              <a:rPr lang="en-US" sz="2000" dirty="0" smtClean="0"/>
              <a:t>Table tennis – 9 nos.                                         </a:t>
            </a:r>
            <a:r>
              <a:rPr lang="en-US" sz="2400" dirty="0" smtClean="0"/>
              <a:t>+</a:t>
            </a:r>
            <a:r>
              <a:rPr lang="en-US" sz="2000" dirty="0" smtClean="0"/>
              <a:t>                    Badminton (6.1x13.4m) – 3nos.</a:t>
            </a:r>
          </a:p>
        </p:txBody>
      </p:sp>
      <p:sp>
        <p:nvSpPr>
          <p:cNvPr id="6" name="TextBox 5"/>
          <p:cNvSpPr txBox="1"/>
          <p:nvPr/>
        </p:nvSpPr>
        <p:spPr>
          <a:xfrm>
            <a:off x="1847100" y="4419544"/>
            <a:ext cx="9335087" cy="438406"/>
          </a:xfrm>
          <a:prstGeom prst="rect">
            <a:avLst/>
          </a:prstGeom>
          <a:noFill/>
        </p:spPr>
        <p:txBody>
          <a:bodyPr wrap="square" lIns="68407" tIns="34203" rIns="68407" bIns="34203" rtlCol="0">
            <a:spAutoFit/>
          </a:bodyPr>
          <a:lstStyle/>
          <a:p>
            <a:pPr marL="457145" indent="-457145"/>
            <a:r>
              <a:rPr lang="en-US" sz="2000" dirty="0" smtClean="0"/>
              <a:t>Basketball (28x15m) – 1no.                              </a:t>
            </a:r>
            <a:r>
              <a:rPr lang="en-US" sz="2400" dirty="0" smtClean="0"/>
              <a:t>+   </a:t>
            </a:r>
            <a:r>
              <a:rPr lang="en-US" sz="2000" dirty="0" smtClean="0"/>
              <a:t>                 Badminton (6.1x13.4m) – 2nos.</a:t>
            </a:r>
          </a:p>
        </p:txBody>
      </p:sp>
      <p:sp>
        <p:nvSpPr>
          <p:cNvPr id="7" name="TextBox 6"/>
          <p:cNvSpPr txBox="1"/>
          <p:nvPr/>
        </p:nvSpPr>
        <p:spPr>
          <a:xfrm>
            <a:off x="1847100" y="4799020"/>
            <a:ext cx="9335087" cy="684627"/>
          </a:xfrm>
          <a:prstGeom prst="rect">
            <a:avLst/>
          </a:prstGeom>
          <a:noFill/>
        </p:spPr>
        <p:txBody>
          <a:bodyPr wrap="square" lIns="68407" tIns="34203" rIns="68407" bIns="34203" rtlCol="0">
            <a:spAutoFit/>
          </a:bodyPr>
          <a:lstStyle/>
          <a:p>
            <a:pPr marL="457145" indent="-457145"/>
            <a:r>
              <a:rPr lang="en-US" sz="2000" dirty="0" smtClean="0"/>
              <a:t>Or Netball (30.5x15.3m) – 1no.</a:t>
            </a:r>
          </a:p>
          <a:p>
            <a:pPr marL="457145" indent="-457145"/>
            <a:endParaRPr lang="en-US" sz="2000" dirty="0" smtClean="0"/>
          </a:p>
        </p:txBody>
      </p:sp>
      <p:sp>
        <p:nvSpPr>
          <p:cNvPr id="8" name="TextBox 7"/>
          <p:cNvSpPr txBox="1"/>
          <p:nvPr/>
        </p:nvSpPr>
        <p:spPr>
          <a:xfrm>
            <a:off x="1467625" y="8821453"/>
            <a:ext cx="9335087" cy="684627"/>
          </a:xfrm>
          <a:prstGeom prst="rect">
            <a:avLst/>
          </a:prstGeom>
          <a:noFill/>
        </p:spPr>
        <p:txBody>
          <a:bodyPr wrap="square" lIns="68407" tIns="34203" rIns="68407" bIns="34203" rtlCol="0">
            <a:spAutoFit/>
          </a:bodyPr>
          <a:lstStyle/>
          <a:p>
            <a:pPr marL="457145" indent="-457145" algn="r"/>
            <a:r>
              <a:rPr lang="en-US" sz="2000" dirty="0" smtClean="0"/>
              <a:t>Or Volleyball (18x9m) – 1 no. </a:t>
            </a:r>
          </a:p>
          <a:p>
            <a:pPr marL="457145" indent="-457145" algn="r"/>
            <a:endParaRPr lang="en-US" sz="2000" dirty="0" smtClean="0"/>
          </a:p>
        </p:txBody>
      </p:sp>
      <p:sp>
        <p:nvSpPr>
          <p:cNvPr id="9" name="TextBox 8"/>
          <p:cNvSpPr txBox="1"/>
          <p:nvPr/>
        </p:nvSpPr>
        <p:spPr>
          <a:xfrm>
            <a:off x="253306" y="339749"/>
            <a:ext cx="8576135" cy="992404"/>
          </a:xfrm>
          <a:prstGeom prst="rect">
            <a:avLst/>
          </a:prstGeom>
          <a:noFill/>
        </p:spPr>
        <p:txBody>
          <a:bodyPr wrap="square" lIns="68407" tIns="34203" rIns="68407" bIns="34203" rtlCol="0">
            <a:spAutoFit/>
          </a:bodyPr>
          <a:lstStyle/>
          <a:p>
            <a:pPr marL="457145" indent="-457145"/>
            <a:r>
              <a:rPr lang="en-US" sz="2000" dirty="0" smtClean="0"/>
              <a:t>Proposed Multipurpose sports hall (51.450m x 20.050m x 9m ht)</a:t>
            </a:r>
          </a:p>
          <a:p>
            <a:pPr marL="457145" indent="-457145"/>
            <a:endParaRPr lang="en-US" sz="2000" dirty="0" smtClean="0"/>
          </a:p>
          <a:p>
            <a:pPr marL="457145" indent="-457145"/>
            <a:r>
              <a:rPr lang="en-US" sz="2000" dirty="0" smtClean="0"/>
              <a:t>Type and numbers of sports can be played at a time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3" name="Object 3"/>
          <p:cNvGraphicFramePr>
            <a:graphicFrameLocks noChangeAspect="1"/>
          </p:cNvGraphicFramePr>
          <p:nvPr/>
        </p:nvGraphicFramePr>
        <p:xfrm>
          <a:off x="1852613" y="5104180"/>
          <a:ext cx="9026525" cy="3778250"/>
        </p:xfrm>
        <a:graphic>
          <a:graphicData uri="http://schemas.openxmlformats.org/presentationml/2006/ole">
            <p:oleObj spid="_x0000_s184322" name="Acrobat Document" r:id="rId3" imgW="11342857" imgH="8019048" progId="AcroExch.Document.DC">
              <p:embed/>
            </p:oleObj>
          </a:graphicData>
        </a:graphic>
      </p:graphicFrame>
      <p:graphicFrame>
        <p:nvGraphicFramePr>
          <p:cNvPr id="152579" name="Object 3"/>
          <p:cNvGraphicFramePr>
            <a:graphicFrameLocks noChangeAspect="1"/>
          </p:cNvGraphicFramePr>
          <p:nvPr/>
        </p:nvGraphicFramePr>
        <p:xfrm>
          <a:off x="1847100" y="1325930"/>
          <a:ext cx="9026525" cy="3778250"/>
        </p:xfrm>
        <a:graphic>
          <a:graphicData uri="http://schemas.openxmlformats.org/presentationml/2006/ole">
            <p:oleObj spid="_x0000_s184323" name="Acrobat Document" r:id="rId4" imgW="11342857" imgH="8019048" progId="AcroExch.Document.DC">
              <p:embed/>
            </p:oleObj>
          </a:graphicData>
        </a:graphic>
      </p:graphicFrame>
      <p:sp>
        <p:nvSpPr>
          <p:cNvPr id="5" name="TextBox 4"/>
          <p:cNvSpPr txBox="1"/>
          <p:nvPr/>
        </p:nvSpPr>
        <p:spPr>
          <a:xfrm>
            <a:off x="1847100" y="4741659"/>
            <a:ext cx="9335087" cy="438406"/>
          </a:xfrm>
          <a:prstGeom prst="rect">
            <a:avLst/>
          </a:prstGeom>
          <a:noFill/>
        </p:spPr>
        <p:txBody>
          <a:bodyPr wrap="square" lIns="68407" tIns="34203" rIns="68407" bIns="34203" rtlCol="0">
            <a:spAutoFit/>
          </a:bodyPr>
          <a:lstStyle/>
          <a:p>
            <a:pPr marL="457145" indent="-457145"/>
            <a:r>
              <a:rPr lang="en-US" sz="2000" dirty="0" smtClean="0"/>
              <a:t>Basketball (25x14m) – 1no.                              </a:t>
            </a:r>
            <a:r>
              <a:rPr lang="en-US" sz="2400" dirty="0" smtClean="0"/>
              <a:t>+                      </a:t>
            </a:r>
            <a:r>
              <a:rPr lang="en-US" sz="2000" dirty="0" smtClean="0"/>
              <a:t>Volleyball (18x9m) – 1 no.</a:t>
            </a:r>
          </a:p>
        </p:txBody>
      </p:sp>
      <p:sp>
        <p:nvSpPr>
          <p:cNvPr id="6" name="TextBox 5"/>
          <p:cNvSpPr txBox="1"/>
          <p:nvPr/>
        </p:nvSpPr>
        <p:spPr>
          <a:xfrm>
            <a:off x="1847100" y="8595351"/>
            <a:ext cx="9335087" cy="438406"/>
          </a:xfrm>
          <a:prstGeom prst="rect">
            <a:avLst/>
          </a:prstGeom>
          <a:noFill/>
        </p:spPr>
        <p:txBody>
          <a:bodyPr wrap="square" lIns="68407" tIns="34203" rIns="68407" bIns="34203" rtlCol="0">
            <a:spAutoFit/>
          </a:bodyPr>
          <a:lstStyle/>
          <a:p>
            <a:pPr marL="457145" indent="-457145"/>
            <a:r>
              <a:rPr lang="en-US" sz="2000" dirty="0" smtClean="0"/>
              <a:t>Basketball (25x14m) – 2nos.                             or</a:t>
            </a:r>
            <a:r>
              <a:rPr lang="en-US" sz="2400" dirty="0" smtClean="0"/>
              <a:t>                   </a:t>
            </a:r>
            <a:r>
              <a:rPr lang="en-US" sz="2000" dirty="0" smtClean="0"/>
              <a:t>Volleyball (18x9m) – 2 nos.</a:t>
            </a:r>
          </a:p>
        </p:txBody>
      </p:sp>
      <p:sp>
        <p:nvSpPr>
          <p:cNvPr id="7" name="TextBox 6"/>
          <p:cNvSpPr txBox="1"/>
          <p:nvPr/>
        </p:nvSpPr>
        <p:spPr>
          <a:xfrm>
            <a:off x="253306" y="339749"/>
            <a:ext cx="8576135" cy="992404"/>
          </a:xfrm>
          <a:prstGeom prst="rect">
            <a:avLst/>
          </a:prstGeom>
          <a:noFill/>
        </p:spPr>
        <p:txBody>
          <a:bodyPr wrap="square" lIns="68407" tIns="34203" rIns="68407" bIns="34203" rtlCol="0">
            <a:spAutoFit/>
          </a:bodyPr>
          <a:lstStyle/>
          <a:p>
            <a:pPr marL="457145" indent="-457145"/>
            <a:r>
              <a:rPr lang="en-US" sz="2000" dirty="0" smtClean="0"/>
              <a:t>Proposed Multipurpose sports hall (51.450m x 20.050m x 9m ht)</a:t>
            </a:r>
          </a:p>
          <a:p>
            <a:pPr marL="457145" indent="-457145"/>
            <a:endParaRPr lang="en-US" sz="2000" dirty="0" smtClean="0"/>
          </a:p>
          <a:p>
            <a:pPr marL="457145" indent="-457145"/>
            <a:r>
              <a:rPr lang="en-US" sz="2000" dirty="0" smtClean="0"/>
              <a:t>Type and numbers of sports can be played at a time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87" name="Object 3"/>
          <p:cNvGraphicFramePr>
            <a:graphicFrameLocks noChangeAspect="1"/>
          </p:cNvGraphicFramePr>
          <p:nvPr/>
        </p:nvGraphicFramePr>
        <p:xfrm>
          <a:off x="1847101" y="1299615"/>
          <a:ext cx="9148763" cy="4032251"/>
        </p:xfrm>
        <a:graphic>
          <a:graphicData uri="http://schemas.openxmlformats.org/presentationml/2006/ole">
            <p:oleObj spid="_x0000_s185346" name="Acrobat Document" r:id="rId3" imgW="11342857" imgH="8019048" progId="AcroExch.Document.DC">
              <p:embed/>
            </p:oleObj>
          </a:graphicData>
        </a:graphic>
      </p:graphicFrame>
      <p:graphicFrame>
        <p:nvGraphicFramePr>
          <p:cNvPr id="153603" name="Object 3"/>
          <p:cNvGraphicFramePr>
            <a:graphicFrameLocks noChangeAspect="1"/>
          </p:cNvGraphicFramePr>
          <p:nvPr/>
        </p:nvGraphicFramePr>
        <p:xfrm>
          <a:off x="1847851" y="4800601"/>
          <a:ext cx="9148763" cy="4032251"/>
        </p:xfrm>
        <a:graphic>
          <a:graphicData uri="http://schemas.openxmlformats.org/presentationml/2006/ole">
            <p:oleObj spid="_x0000_s185347" name="Acrobat Document" r:id="rId4" imgW="11342857" imgH="8019048" progId="AcroExch.Document.DC">
              <p:embed/>
            </p:oleObj>
          </a:graphicData>
        </a:graphic>
      </p:graphicFrame>
      <p:sp>
        <p:nvSpPr>
          <p:cNvPr id="5" name="TextBox 4"/>
          <p:cNvSpPr txBox="1"/>
          <p:nvPr/>
        </p:nvSpPr>
        <p:spPr>
          <a:xfrm>
            <a:off x="1847100" y="4448222"/>
            <a:ext cx="9335087" cy="807738"/>
          </a:xfrm>
          <a:prstGeom prst="rect">
            <a:avLst/>
          </a:prstGeom>
          <a:noFill/>
        </p:spPr>
        <p:txBody>
          <a:bodyPr wrap="square" lIns="68407" tIns="34203" rIns="68407" bIns="34203" rtlCol="0">
            <a:spAutoFit/>
          </a:bodyPr>
          <a:lstStyle/>
          <a:p>
            <a:pPr marL="457145" indent="-457145"/>
            <a:r>
              <a:rPr lang="en-US" sz="2000" dirty="0" smtClean="0"/>
              <a:t>Basketball (25x14m) – 1no.                     </a:t>
            </a:r>
            <a:r>
              <a:rPr lang="en-US" sz="2400" dirty="0" smtClean="0"/>
              <a:t>+</a:t>
            </a:r>
            <a:r>
              <a:rPr lang="en-US" sz="2000" dirty="0" smtClean="0"/>
              <a:t>          Gymnastic– 1no.        </a:t>
            </a:r>
            <a:r>
              <a:rPr lang="en-US" sz="2400" dirty="0" smtClean="0"/>
              <a:t>+</a:t>
            </a:r>
            <a:r>
              <a:rPr lang="en-US" sz="2000" dirty="0" smtClean="0"/>
              <a:t>         Judo – 1 no.                             </a:t>
            </a:r>
          </a:p>
          <a:p>
            <a:pPr marL="457145" indent="-457145"/>
            <a:r>
              <a:rPr lang="en-US" sz="2000" dirty="0" smtClean="0"/>
              <a:t>or</a:t>
            </a:r>
            <a:r>
              <a:rPr lang="en-US" sz="2400" dirty="0" smtClean="0"/>
              <a:t> </a:t>
            </a:r>
            <a:r>
              <a:rPr lang="en-US" sz="2000" dirty="0" smtClean="0"/>
              <a:t>Volleyball (18x9m) – 1 no.</a:t>
            </a:r>
          </a:p>
        </p:txBody>
      </p:sp>
      <p:sp>
        <p:nvSpPr>
          <p:cNvPr id="6" name="TextBox 5"/>
          <p:cNvSpPr txBox="1"/>
          <p:nvPr/>
        </p:nvSpPr>
        <p:spPr>
          <a:xfrm>
            <a:off x="1847100" y="8612305"/>
            <a:ext cx="9335087" cy="438406"/>
          </a:xfrm>
          <a:prstGeom prst="rect">
            <a:avLst/>
          </a:prstGeom>
          <a:noFill/>
        </p:spPr>
        <p:txBody>
          <a:bodyPr wrap="square" lIns="68407" tIns="34203" rIns="68407" bIns="34203" rtlCol="0">
            <a:spAutoFit/>
          </a:bodyPr>
          <a:lstStyle/>
          <a:p>
            <a:pPr marL="457145" indent="-457145"/>
            <a:r>
              <a:rPr lang="en-US" sz="2000" dirty="0" smtClean="0"/>
              <a:t>Badminton (6.1x13.4m) – 3nos                 </a:t>
            </a:r>
            <a:r>
              <a:rPr lang="en-US" sz="2400" dirty="0" smtClean="0"/>
              <a:t>+</a:t>
            </a:r>
            <a:r>
              <a:rPr lang="en-US" sz="2000" dirty="0" smtClean="0"/>
              <a:t>          Gymnastic– 1no.        </a:t>
            </a:r>
            <a:r>
              <a:rPr lang="en-US" sz="2400" dirty="0" smtClean="0"/>
              <a:t>+</a:t>
            </a:r>
            <a:r>
              <a:rPr lang="en-US" sz="2000" dirty="0" smtClean="0"/>
              <a:t>         Judo – 1 no.                             </a:t>
            </a:r>
          </a:p>
        </p:txBody>
      </p:sp>
      <p:sp>
        <p:nvSpPr>
          <p:cNvPr id="7" name="TextBox 6"/>
          <p:cNvSpPr txBox="1"/>
          <p:nvPr/>
        </p:nvSpPr>
        <p:spPr>
          <a:xfrm>
            <a:off x="253306" y="339749"/>
            <a:ext cx="8576135" cy="992404"/>
          </a:xfrm>
          <a:prstGeom prst="rect">
            <a:avLst/>
          </a:prstGeom>
          <a:noFill/>
        </p:spPr>
        <p:txBody>
          <a:bodyPr wrap="square" lIns="68407" tIns="34203" rIns="68407" bIns="34203" rtlCol="0">
            <a:spAutoFit/>
          </a:bodyPr>
          <a:lstStyle/>
          <a:p>
            <a:pPr marL="457145" indent="-457145"/>
            <a:r>
              <a:rPr lang="en-US" sz="2000" dirty="0" smtClean="0"/>
              <a:t>Proposed Multipurpose sports hall (51.450m x 20.050m x 9m ht)</a:t>
            </a:r>
          </a:p>
          <a:p>
            <a:pPr marL="457145" indent="-457145"/>
            <a:endParaRPr lang="en-US" sz="2000" dirty="0" smtClean="0"/>
          </a:p>
          <a:p>
            <a:pPr marL="457145" indent="-457145"/>
            <a:r>
              <a:rPr lang="en-US" sz="2000" dirty="0" smtClean="0"/>
              <a:t>Type and numbers of sports can be played at a time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53306" y="339749"/>
            <a:ext cx="8803820" cy="376860"/>
          </a:xfrm>
          <a:prstGeom prst="rect">
            <a:avLst/>
          </a:prstGeom>
          <a:noFill/>
        </p:spPr>
        <p:txBody>
          <a:bodyPr wrap="square" lIns="68407" tIns="34203" rIns="68407" bIns="34203" rtlCol="0">
            <a:spAutoFit/>
          </a:bodyPr>
          <a:lstStyle/>
          <a:p>
            <a:pPr marL="457145" indent="-457145"/>
            <a:r>
              <a:rPr lang="en-US" sz="2000" dirty="0" smtClean="0"/>
              <a:t>Proposed Multipurpose sports hall norms as per Sports authority of India (SAI) </a:t>
            </a:r>
          </a:p>
        </p:txBody>
      </p:sp>
      <p:sp>
        <p:nvSpPr>
          <p:cNvPr id="12" name="Rectangle 11"/>
          <p:cNvSpPr/>
          <p:nvPr/>
        </p:nvSpPr>
        <p:spPr>
          <a:xfrm>
            <a:off x="329201" y="2216679"/>
            <a:ext cx="12472400" cy="4708969"/>
          </a:xfrm>
          <a:prstGeom prst="rect">
            <a:avLst/>
          </a:prstGeom>
        </p:spPr>
        <p:txBody>
          <a:bodyPr wrap="square" lIns="91428" tIns="45714" rIns="91428" bIns="45714">
            <a:spAutoFit/>
          </a:bodyPr>
          <a:lstStyle/>
          <a:p>
            <a:endParaRPr lang="en-US" sz="2000" dirty="0" smtClean="0"/>
          </a:p>
          <a:p>
            <a:pPr>
              <a:buFont typeface="Wingdings" pitchFamily="2" charset="2"/>
              <a:buChar char="Ø"/>
            </a:pPr>
            <a:r>
              <a:rPr lang="en-US" sz="2000" dirty="0" smtClean="0"/>
              <a:t>   Flooring </a:t>
            </a:r>
            <a:r>
              <a:rPr lang="en-US" sz="2000" dirty="0"/>
              <a:t>= seamless synthetic </a:t>
            </a:r>
            <a:r>
              <a:rPr lang="en-US" sz="2000" dirty="0" smtClean="0"/>
              <a:t>polyurethane</a:t>
            </a:r>
          </a:p>
          <a:p>
            <a:pPr>
              <a:buFont typeface="Wingdings" pitchFamily="2" charset="2"/>
              <a:buChar char="Ø"/>
            </a:pPr>
            <a:endParaRPr lang="en-US" sz="2000" dirty="0"/>
          </a:p>
          <a:p>
            <a:pPr>
              <a:buFont typeface="Wingdings" pitchFamily="2" charset="2"/>
              <a:buChar char="Ø"/>
            </a:pPr>
            <a:r>
              <a:rPr lang="en-US" sz="2000" dirty="0" smtClean="0"/>
              <a:t>   False </a:t>
            </a:r>
            <a:r>
              <a:rPr lang="en-US" sz="2000" dirty="0"/>
              <a:t>ceiling provided only if the hall is air conditioned</a:t>
            </a:r>
            <a:r>
              <a:rPr lang="en-US" sz="2000" dirty="0" smtClean="0"/>
              <a:t>.</a:t>
            </a:r>
          </a:p>
          <a:p>
            <a:endParaRPr lang="en-US" sz="2000" dirty="0"/>
          </a:p>
          <a:p>
            <a:pPr>
              <a:buFont typeface="Wingdings" pitchFamily="2" charset="2"/>
              <a:buChar char="Ø"/>
            </a:pPr>
            <a:r>
              <a:rPr lang="en-US" sz="2000" dirty="0" smtClean="0"/>
              <a:t>   MP </a:t>
            </a:r>
            <a:r>
              <a:rPr lang="en-US" sz="2000" dirty="0"/>
              <a:t>hall should be air conditioned only if it is proposed for National level competitions.</a:t>
            </a:r>
            <a:endParaRPr lang="en-US" sz="2000" dirty="0" smtClean="0"/>
          </a:p>
          <a:p>
            <a:pPr>
              <a:buFont typeface="Wingdings" pitchFamily="2" charset="2"/>
              <a:buChar char="Ø"/>
            </a:pPr>
            <a:endParaRPr lang="en-US" sz="2000" dirty="0"/>
          </a:p>
          <a:p>
            <a:pPr>
              <a:buFont typeface="Wingdings" pitchFamily="2" charset="2"/>
              <a:buChar char="Ø"/>
            </a:pPr>
            <a:r>
              <a:rPr lang="en-US" sz="2000" dirty="0" smtClean="0"/>
              <a:t>    Extra </a:t>
            </a:r>
            <a:r>
              <a:rPr lang="en-US" sz="2000" dirty="0"/>
              <a:t>zone - margin area around play field for team benches, spectators and officials table</a:t>
            </a:r>
            <a:r>
              <a:rPr lang="en-US" sz="2000" dirty="0" smtClean="0"/>
              <a:t>.</a:t>
            </a:r>
          </a:p>
          <a:p>
            <a:pPr>
              <a:buFont typeface="Wingdings" pitchFamily="2" charset="2"/>
              <a:buChar char="Ø"/>
            </a:pPr>
            <a:endParaRPr lang="en-US" sz="2000" dirty="0"/>
          </a:p>
          <a:p>
            <a:pPr>
              <a:buFont typeface="Wingdings" pitchFamily="2" charset="2"/>
              <a:buChar char="Ø"/>
            </a:pPr>
            <a:r>
              <a:rPr lang="en-US" sz="2000" dirty="0" smtClean="0"/>
              <a:t>·  Security </a:t>
            </a:r>
            <a:r>
              <a:rPr lang="en-US" sz="2000" dirty="0"/>
              <a:t>zone - area between teams and spectators, required for major events</a:t>
            </a:r>
            <a:r>
              <a:rPr lang="en-US" sz="2000" dirty="0" smtClean="0"/>
              <a:t>.</a:t>
            </a:r>
          </a:p>
          <a:p>
            <a:pPr>
              <a:buFont typeface="Wingdings" pitchFamily="2" charset="2"/>
              <a:buChar char="Ø"/>
            </a:pPr>
            <a:endParaRPr lang="en-US" sz="2000" dirty="0"/>
          </a:p>
          <a:p>
            <a:pPr>
              <a:buFont typeface="Wingdings" pitchFamily="2" charset="2"/>
              <a:buChar char="Ø"/>
            </a:pPr>
            <a:r>
              <a:rPr lang="en-US" sz="2000" dirty="0" smtClean="0"/>
              <a:t>·  MP </a:t>
            </a:r>
            <a:r>
              <a:rPr lang="en-US" sz="2000" dirty="0"/>
              <a:t>halls are designed of multiple of size of badminton court</a:t>
            </a:r>
            <a:r>
              <a:rPr lang="en-US" sz="2000" dirty="0" smtClean="0"/>
              <a:t>.</a:t>
            </a:r>
          </a:p>
          <a:p>
            <a:endParaRPr lang="en-US" sz="2000" dirty="0"/>
          </a:p>
          <a:p>
            <a:pPr>
              <a:buFont typeface="Wingdings" pitchFamily="2" charset="2"/>
              <a:buChar char="Ø"/>
            </a:pPr>
            <a:r>
              <a:rPr lang="en-US" sz="2000" dirty="0" smtClean="0"/>
              <a:t>·  Structure </a:t>
            </a:r>
            <a:r>
              <a:rPr lang="en-US" sz="2000" dirty="0"/>
              <a:t>and light fitting should be placed as per layout of badminton courts.</a:t>
            </a:r>
          </a:p>
          <a:p>
            <a:endParaRPr lang="en-US" sz="20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03" name="Object 3"/>
          <p:cNvGraphicFramePr>
            <a:graphicFrameLocks noChangeAspect="1"/>
          </p:cNvGraphicFramePr>
          <p:nvPr/>
        </p:nvGraphicFramePr>
        <p:xfrm>
          <a:off x="101515" y="1160592"/>
          <a:ext cx="11814965" cy="6448123"/>
        </p:xfrm>
        <a:graphic>
          <a:graphicData uri="http://schemas.openxmlformats.org/presentationml/2006/ole">
            <p:oleObj spid="_x0000_s307203" name="Acrobat Document" r:id="rId3" imgW="11342857" imgH="8019048" progId="AcroExch.Document.DC">
              <p:embed/>
            </p:oleObj>
          </a:graphicData>
        </a:graphic>
      </p:graphicFrame>
      <p:sp>
        <p:nvSpPr>
          <p:cNvPr id="4" name="TextBox 3"/>
          <p:cNvSpPr txBox="1"/>
          <p:nvPr/>
        </p:nvSpPr>
        <p:spPr>
          <a:xfrm>
            <a:off x="253304" y="322795"/>
            <a:ext cx="12219095" cy="376861"/>
          </a:xfrm>
          <a:prstGeom prst="rect">
            <a:avLst/>
          </a:prstGeom>
          <a:noFill/>
        </p:spPr>
        <p:txBody>
          <a:bodyPr wrap="square" lIns="68415" tIns="34208" rIns="68415" bIns="34208" rtlCol="0">
            <a:spAutoFit/>
          </a:bodyPr>
          <a:lstStyle/>
          <a:p>
            <a:pPr marL="457200" indent="-457200"/>
            <a:r>
              <a:rPr lang="en-US" sz="2000" dirty="0" smtClean="0"/>
              <a:t>Indoor sports complex _ First Floor Plan_Option 01</a:t>
            </a:r>
          </a:p>
        </p:txBody>
      </p:sp>
      <p:sp>
        <p:nvSpPr>
          <p:cNvPr id="24" name="TextBox 23"/>
          <p:cNvSpPr txBox="1"/>
          <p:nvPr/>
        </p:nvSpPr>
        <p:spPr>
          <a:xfrm>
            <a:off x="405704" y="7687224"/>
            <a:ext cx="12219095" cy="315305"/>
          </a:xfrm>
          <a:prstGeom prst="rect">
            <a:avLst/>
          </a:prstGeom>
          <a:noFill/>
        </p:spPr>
        <p:txBody>
          <a:bodyPr wrap="square" lIns="68415" tIns="34208" rIns="68415" bIns="34208" rtlCol="0">
            <a:spAutoFit/>
          </a:bodyPr>
          <a:lstStyle/>
          <a:p>
            <a:pPr marL="457200" indent="-457200"/>
            <a:r>
              <a:rPr lang="en-US" sz="1600" dirty="0" smtClean="0"/>
              <a:t>Built-up area – 1540 </a:t>
            </a:r>
            <a:r>
              <a:rPr lang="en-US" sz="1600" dirty="0" err="1" smtClean="0"/>
              <a:t>Sq.m</a:t>
            </a:r>
            <a:r>
              <a:rPr lang="en-US" sz="1600" dirty="0" smtClean="0"/>
              <a:t>.</a:t>
            </a:r>
          </a:p>
        </p:txBody>
      </p:sp>
      <p:sp>
        <p:nvSpPr>
          <p:cNvPr id="26" name="TextBox 25"/>
          <p:cNvSpPr txBox="1"/>
          <p:nvPr/>
        </p:nvSpPr>
        <p:spPr>
          <a:xfrm>
            <a:off x="480990" y="6492675"/>
            <a:ext cx="1366110" cy="584775"/>
          </a:xfrm>
          <a:prstGeom prst="rect">
            <a:avLst/>
          </a:prstGeom>
          <a:noFill/>
        </p:spPr>
        <p:txBody>
          <a:bodyPr wrap="square" rtlCol="0">
            <a:spAutoFit/>
          </a:bodyPr>
          <a:lstStyle/>
          <a:p>
            <a:r>
              <a:rPr lang="en-US" sz="1600" dirty="0" smtClean="0"/>
              <a:t>VIP </a:t>
            </a:r>
          </a:p>
          <a:p>
            <a:r>
              <a:rPr lang="en-US" sz="1600" dirty="0" smtClean="0"/>
              <a:t>Lounge</a:t>
            </a:r>
          </a:p>
        </p:txBody>
      </p:sp>
      <p:sp>
        <p:nvSpPr>
          <p:cNvPr id="28" name="TextBox 27"/>
          <p:cNvSpPr txBox="1"/>
          <p:nvPr/>
        </p:nvSpPr>
        <p:spPr>
          <a:xfrm>
            <a:off x="1619415" y="2599645"/>
            <a:ext cx="1366110" cy="584775"/>
          </a:xfrm>
          <a:prstGeom prst="rect">
            <a:avLst/>
          </a:prstGeom>
          <a:noFill/>
        </p:spPr>
        <p:txBody>
          <a:bodyPr wrap="square" rtlCol="0">
            <a:spAutoFit/>
          </a:bodyPr>
          <a:lstStyle/>
          <a:p>
            <a:r>
              <a:rPr lang="en-US" sz="1600" dirty="0" err="1" smtClean="0">
                <a:cs typeface="Arial" pitchFamily="34" charset="0"/>
              </a:rPr>
              <a:t>Ele</a:t>
            </a:r>
            <a:r>
              <a:rPr lang="en-US" sz="1600" dirty="0" smtClean="0">
                <a:cs typeface="Arial" pitchFamily="34" charset="0"/>
              </a:rPr>
              <a:t>. </a:t>
            </a:r>
          </a:p>
          <a:p>
            <a:r>
              <a:rPr lang="en-US" sz="1600" dirty="0" smtClean="0">
                <a:cs typeface="Arial" pitchFamily="34" charset="0"/>
              </a:rPr>
              <a:t>room</a:t>
            </a:r>
          </a:p>
        </p:txBody>
      </p:sp>
      <p:cxnSp>
        <p:nvCxnSpPr>
          <p:cNvPr id="29" name="Straight Arrow Connector 28"/>
          <p:cNvCxnSpPr/>
          <p:nvPr/>
        </p:nvCxnSpPr>
        <p:spPr>
          <a:xfrm flipV="1">
            <a:off x="936360" y="5635445"/>
            <a:ext cx="0" cy="106253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8449965" y="6773870"/>
            <a:ext cx="1366110" cy="338554"/>
          </a:xfrm>
          <a:prstGeom prst="rect">
            <a:avLst/>
          </a:prstGeom>
          <a:noFill/>
        </p:spPr>
        <p:txBody>
          <a:bodyPr wrap="square" rtlCol="0">
            <a:spAutoFit/>
          </a:bodyPr>
          <a:lstStyle/>
          <a:p>
            <a:r>
              <a:rPr lang="en-US" sz="1600" dirty="0" smtClean="0">
                <a:cs typeface="Arial" pitchFamily="34" charset="0"/>
              </a:rPr>
              <a:t>Toilets</a:t>
            </a:r>
          </a:p>
        </p:txBody>
      </p:sp>
      <p:sp>
        <p:nvSpPr>
          <p:cNvPr id="42" name="TextBox 41"/>
          <p:cNvSpPr txBox="1"/>
          <p:nvPr/>
        </p:nvSpPr>
        <p:spPr>
          <a:xfrm>
            <a:off x="1391730" y="4443510"/>
            <a:ext cx="1366110" cy="584775"/>
          </a:xfrm>
          <a:prstGeom prst="rect">
            <a:avLst/>
          </a:prstGeom>
          <a:noFill/>
        </p:spPr>
        <p:txBody>
          <a:bodyPr wrap="square" rtlCol="0">
            <a:spAutoFit/>
          </a:bodyPr>
          <a:lstStyle/>
          <a:p>
            <a:r>
              <a:rPr lang="en-US" sz="1600" dirty="0" smtClean="0">
                <a:cs typeface="Arial" pitchFamily="34" charset="0"/>
              </a:rPr>
              <a:t>VIP viewing galley</a:t>
            </a:r>
          </a:p>
        </p:txBody>
      </p:sp>
      <p:sp>
        <p:nvSpPr>
          <p:cNvPr id="43" name="TextBox 42"/>
          <p:cNvSpPr txBox="1"/>
          <p:nvPr/>
        </p:nvSpPr>
        <p:spPr>
          <a:xfrm rot="16200000">
            <a:off x="8811952" y="4479534"/>
            <a:ext cx="1517901" cy="338554"/>
          </a:xfrm>
          <a:prstGeom prst="rect">
            <a:avLst/>
          </a:prstGeom>
          <a:noFill/>
        </p:spPr>
        <p:txBody>
          <a:bodyPr wrap="square" rtlCol="0">
            <a:spAutoFit/>
          </a:bodyPr>
          <a:lstStyle/>
          <a:p>
            <a:r>
              <a:rPr lang="en-US" sz="1600" dirty="0" smtClean="0">
                <a:cs typeface="Arial" pitchFamily="34" charset="0"/>
              </a:rPr>
              <a:t>Viewing galley</a:t>
            </a:r>
          </a:p>
        </p:txBody>
      </p:sp>
      <p:sp>
        <p:nvSpPr>
          <p:cNvPr id="44" name="TextBox 43"/>
          <p:cNvSpPr txBox="1"/>
          <p:nvPr/>
        </p:nvSpPr>
        <p:spPr>
          <a:xfrm>
            <a:off x="10043760" y="2979120"/>
            <a:ext cx="1593795" cy="584775"/>
          </a:xfrm>
          <a:prstGeom prst="rect">
            <a:avLst/>
          </a:prstGeom>
          <a:noFill/>
        </p:spPr>
        <p:txBody>
          <a:bodyPr wrap="square" rtlCol="0">
            <a:spAutoFit/>
          </a:bodyPr>
          <a:lstStyle/>
          <a:p>
            <a:r>
              <a:rPr lang="en-US" sz="1600" dirty="0" smtClean="0">
                <a:cs typeface="Arial" pitchFamily="34" charset="0"/>
              </a:rPr>
              <a:t>Common </a:t>
            </a:r>
          </a:p>
          <a:p>
            <a:r>
              <a:rPr lang="en-US" sz="1600" dirty="0" smtClean="0">
                <a:cs typeface="Arial" pitchFamily="34" charset="0"/>
              </a:rPr>
              <a:t>room</a:t>
            </a:r>
          </a:p>
        </p:txBody>
      </p:sp>
      <p:sp>
        <p:nvSpPr>
          <p:cNvPr id="45" name="TextBox 44"/>
          <p:cNvSpPr txBox="1"/>
          <p:nvPr/>
        </p:nvSpPr>
        <p:spPr>
          <a:xfrm>
            <a:off x="9284810" y="1916590"/>
            <a:ext cx="910740" cy="338554"/>
          </a:xfrm>
          <a:prstGeom prst="rect">
            <a:avLst/>
          </a:prstGeom>
          <a:noFill/>
        </p:spPr>
        <p:txBody>
          <a:bodyPr wrap="square" rtlCol="0">
            <a:spAutoFit/>
          </a:bodyPr>
          <a:lstStyle/>
          <a:p>
            <a:r>
              <a:rPr lang="en-US" sz="1600" dirty="0" smtClean="0">
                <a:cs typeface="Arial" pitchFamily="34" charset="0"/>
              </a:rPr>
              <a:t>Store</a:t>
            </a:r>
          </a:p>
        </p:txBody>
      </p:sp>
      <p:sp>
        <p:nvSpPr>
          <p:cNvPr id="46" name="TextBox 45"/>
          <p:cNvSpPr txBox="1"/>
          <p:nvPr/>
        </p:nvSpPr>
        <p:spPr>
          <a:xfrm>
            <a:off x="9891970" y="6622080"/>
            <a:ext cx="1821480" cy="584775"/>
          </a:xfrm>
          <a:prstGeom prst="rect">
            <a:avLst/>
          </a:prstGeom>
          <a:noFill/>
        </p:spPr>
        <p:txBody>
          <a:bodyPr wrap="square" rtlCol="0">
            <a:spAutoFit/>
          </a:bodyPr>
          <a:lstStyle/>
          <a:p>
            <a:r>
              <a:rPr lang="en-US" sz="1600" dirty="0" smtClean="0">
                <a:cs typeface="Arial" pitchFamily="34" charset="0"/>
              </a:rPr>
              <a:t>Girls dormitory </a:t>
            </a:r>
          </a:p>
          <a:p>
            <a:r>
              <a:rPr lang="en-US" sz="1600" dirty="0" smtClean="0">
                <a:cs typeface="Arial" pitchFamily="34" charset="0"/>
              </a:rPr>
              <a:t>(38 girls) </a:t>
            </a:r>
          </a:p>
        </p:txBody>
      </p:sp>
      <p:sp>
        <p:nvSpPr>
          <p:cNvPr id="47" name="TextBox 46"/>
          <p:cNvSpPr txBox="1"/>
          <p:nvPr/>
        </p:nvSpPr>
        <p:spPr>
          <a:xfrm>
            <a:off x="11333975" y="3912245"/>
            <a:ext cx="2302470" cy="584775"/>
          </a:xfrm>
          <a:prstGeom prst="rect">
            <a:avLst/>
          </a:prstGeom>
          <a:noFill/>
        </p:spPr>
        <p:txBody>
          <a:bodyPr wrap="square" rtlCol="0">
            <a:spAutoFit/>
          </a:bodyPr>
          <a:lstStyle/>
          <a:p>
            <a:r>
              <a:rPr lang="en-US" sz="1600" dirty="0" smtClean="0">
                <a:cs typeface="Arial" pitchFamily="34" charset="0"/>
              </a:rPr>
              <a:t>Girls dormitory </a:t>
            </a:r>
          </a:p>
          <a:p>
            <a:r>
              <a:rPr lang="en-US" sz="1600" dirty="0" smtClean="0">
                <a:cs typeface="Arial" pitchFamily="34" charset="0"/>
              </a:rPr>
              <a:t>(26 girls) </a:t>
            </a:r>
          </a:p>
        </p:txBody>
      </p:sp>
      <p:sp>
        <p:nvSpPr>
          <p:cNvPr id="48" name="TextBox 47"/>
          <p:cNvSpPr txBox="1"/>
          <p:nvPr/>
        </p:nvSpPr>
        <p:spPr>
          <a:xfrm>
            <a:off x="5110586" y="5863130"/>
            <a:ext cx="2049166" cy="338554"/>
          </a:xfrm>
          <a:prstGeom prst="rect">
            <a:avLst/>
          </a:prstGeom>
          <a:noFill/>
        </p:spPr>
        <p:txBody>
          <a:bodyPr wrap="square" rtlCol="0">
            <a:spAutoFit/>
          </a:bodyPr>
          <a:lstStyle/>
          <a:p>
            <a:r>
              <a:rPr lang="en-US" sz="1600" dirty="0" smtClean="0">
                <a:cs typeface="Arial" pitchFamily="34" charset="0"/>
              </a:rPr>
              <a:t>4.2m wide corridor</a:t>
            </a:r>
          </a:p>
        </p:txBody>
      </p:sp>
      <p:cxnSp>
        <p:nvCxnSpPr>
          <p:cNvPr id="49" name="Straight Arrow Connector 48"/>
          <p:cNvCxnSpPr/>
          <p:nvPr/>
        </p:nvCxnSpPr>
        <p:spPr>
          <a:xfrm flipV="1">
            <a:off x="4958795" y="5559550"/>
            <a:ext cx="0" cy="121432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a:off x="10499130" y="4139930"/>
            <a:ext cx="986635"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flipV="1">
            <a:off x="6856170" y="5559550"/>
            <a:ext cx="1" cy="121431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4731110" y="6697975"/>
            <a:ext cx="3794751" cy="338554"/>
          </a:xfrm>
          <a:prstGeom prst="rect">
            <a:avLst/>
          </a:prstGeom>
          <a:noFill/>
        </p:spPr>
        <p:txBody>
          <a:bodyPr wrap="square" rtlCol="0">
            <a:spAutoFit/>
          </a:bodyPr>
          <a:lstStyle/>
          <a:p>
            <a:r>
              <a:rPr lang="en-US" sz="1600" dirty="0" smtClean="0">
                <a:cs typeface="Arial" pitchFamily="34" charset="0"/>
              </a:rPr>
              <a:t>Spectators’ seating 500pax</a:t>
            </a:r>
          </a:p>
        </p:txBody>
      </p:sp>
      <p:pic>
        <p:nvPicPr>
          <p:cNvPr id="54" name="Picture 2" descr="C:\Users\dsoni\Desktop\arw.PNG"/>
          <p:cNvPicPr>
            <a:picLocks noChangeAspect="1" noChangeArrowheads="1"/>
          </p:cNvPicPr>
          <p:nvPr/>
        </p:nvPicPr>
        <p:blipFill>
          <a:blip r:embed="rId4" cstate="print">
            <a:grayscl/>
          </a:blip>
          <a:srcRect/>
          <a:stretch>
            <a:fillRect/>
          </a:stretch>
        </p:blipFill>
        <p:spPr bwMode="auto">
          <a:xfrm rot="16200000">
            <a:off x="11996628" y="7967788"/>
            <a:ext cx="591495" cy="663629"/>
          </a:xfrm>
          <a:prstGeom prst="rect">
            <a:avLst/>
          </a:prstGeom>
          <a:noFill/>
        </p:spPr>
      </p:pic>
      <p:cxnSp>
        <p:nvCxnSpPr>
          <p:cNvPr id="32" name="Straight Arrow Connector 31"/>
          <p:cNvCxnSpPr/>
          <p:nvPr/>
        </p:nvCxnSpPr>
        <p:spPr>
          <a:xfrm flipV="1">
            <a:off x="10423235" y="6090816"/>
            <a:ext cx="0" cy="60715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flipV="1">
            <a:off x="8677650" y="6014921"/>
            <a:ext cx="1" cy="834844"/>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405095" y="3586280"/>
            <a:ext cx="1366110" cy="584775"/>
          </a:xfrm>
          <a:prstGeom prst="rect">
            <a:avLst/>
          </a:prstGeom>
          <a:noFill/>
        </p:spPr>
        <p:txBody>
          <a:bodyPr wrap="square" rtlCol="0">
            <a:spAutoFit/>
          </a:bodyPr>
          <a:lstStyle/>
          <a:p>
            <a:r>
              <a:rPr lang="en-US" sz="1600" dirty="0" smtClean="0"/>
              <a:t>Meeting room</a:t>
            </a:r>
          </a:p>
        </p:txBody>
      </p:sp>
      <p:sp>
        <p:nvSpPr>
          <p:cNvPr id="25" name="TextBox 24"/>
          <p:cNvSpPr txBox="1"/>
          <p:nvPr/>
        </p:nvSpPr>
        <p:spPr>
          <a:xfrm rot="16200000">
            <a:off x="9996026" y="1717066"/>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27" name="TextBox 26"/>
          <p:cNvSpPr txBox="1"/>
          <p:nvPr/>
        </p:nvSpPr>
        <p:spPr>
          <a:xfrm>
            <a:off x="2226575" y="5180075"/>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sp>
        <p:nvSpPr>
          <p:cNvPr id="30" name="TextBox 29"/>
          <p:cNvSpPr txBox="1"/>
          <p:nvPr/>
        </p:nvSpPr>
        <p:spPr>
          <a:xfrm>
            <a:off x="3145160" y="5635445"/>
            <a:ext cx="751105" cy="323153"/>
          </a:xfrm>
          <a:prstGeom prst="rect">
            <a:avLst/>
          </a:prstGeom>
          <a:noFill/>
        </p:spPr>
        <p:txBody>
          <a:bodyPr wrap="square" lIns="91428" tIns="45714" rIns="91428" bIns="45714" rtlCol="0">
            <a:spAutoFit/>
          </a:bodyPr>
          <a:lstStyle/>
          <a:p>
            <a:r>
              <a:rPr lang="en-US" sz="1500" dirty="0" err="1" smtClean="0">
                <a:cs typeface="Arial" pitchFamily="34" charset="0"/>
              </a:rPr>
              <a:t>Dn</a:t>
            </a:r>
            <a:endParaRPr lang="en-US" sz="1500" dirty="0" smtClean="0">
              <a:cs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485" name="Object 5"/>
          <p:cNvGraphicFramePr>
            <a:graphicFrameLocks noChangeAspect="1"/>
          </p:cNvGraphicFramePr>
          <p:nvPr/>
        </p:nvGraphicFramePr>
        <p:xfrm>
          <a:off x="254000" y="398463"/>
          <a:ext cx="11342688" cy="8018462"/>
        </p:xfrm>
        <a:graphic>
          <a:graphicData uri="http://schemas.openxmlformats.org/presentationml/2006/ole">
            <p:oleObj spid="_x0000_s276485" name="Acrobat Document" r:id="rId3" imgW="11342857" imgH="8019048" progId="AcroExch.Document.DC">
              <p:embed/>
            </p:oleObj>
          </a:graphicData>
        </a:graphic>
      </p:graphicFrame>
      <p:sp>
        <p:nvSpPr>
          <p:cNvPr id="4" name="TextBox 3"/>
          <p:cNvSpPr txBox="1"/>
          <p:nvPr/>
        </p:nvSpPr>
        <p:spPr>
          <a:xfrm>
            <a:off x="253304" y="322795"/>
            <a:ext cx="12219095" cy="376861"/>
          </a:xfrm>
          <a:prstGeom prst="rect">
            <a:avLst/>
          </a:prstGeom>
          <a:noFill/>
        </p:spPr>
        <p:txBody>
          <a:bodyPr wrap="square" lIns="68415" tIns="34208" rIns="68415" bIns="34208" rtlCol="0">
            <a:spAutoFit/>
          </a:bodyPr>
          <a:lstStyle/>
          <a:p>
            <a:pPr marL="457200" indent="-457200"/>
            <a:r>
              <a:rPr lang="en-US" sz="2000" dirty="0" smtClean="0"/>
              <a:t>Indoor sports complex _ First Floor Plan_Option 02</a:t>
            </a:r>
          </a:p>
        </p:txBody>
      </p:sp>
      <p:sp>
        <p:nvSpPr>
          <p:cNvPr id="24" name="TextBox 23"/>
          <p:cNvSpPr txBox="1"/>
          <p:nvPr/>
        </p:nvSpPr>
        <p:spPr>
          <a:xfrm>
            <a:off x="405704" y="7687224"/>
            <a:ext cx="12219095" cy="315305"/>
          </a:xfrm>
          <a:prstGeom prst="rect">
            <a:avLst/>
          </a:prstGeom>
          <a:noFill/>
        </p:spPr>
        <p:txBody>
          <a:bodyPr wrap="square" lIns="68415" tIns="34208" rIns="68415" bIns="34208" rtlCol="0">
            <a:spAutoFit/>
          </a:bodyPr>
          <a:lstStyle/>
          <a:p>
            <a:pPr marL="457200" indent="-457200"/>
            <a:r>
              <a:rPr lang="en-US" sz="1600" dirty="0" smtClean="0"/>
              <a:t>Built-up area – 1540 </a:t>
            </a:r>
            <a:r>
              <a:rPr lang="en-US" sz="1600" dirty="0" err="1" smtClean="0"/>
              <a:t>Sq.m</a:t>
            </a:r>
            <a:r>
              <a:rPr lang="en-US" sz="1600" dirty="0" smtClean="0"/>
              <a:t>.</a:t>
            </a:r>
          </a:p>
        </p:txBody>
      </p:sp>
      <p:sp>
        <p:nvSpPr>
          <p:cNvPr id="26" name="TextBox 25"/>
          <p:cNvSpPr txBox="1"/>
          <p:nvPr/>
        </p:nvSpPr>
        <p:spPr>
          <a:xfrm>
            <a:off x="480990" y="6492675"/>
            <a:ext cx="1366110" cy="584775"/>
          </a:xfrm>
          <a:prstGeom prst="rect">
            <a:avLst/>
          </a:prstGeom>
          <a:noFill/>
        </p:spPr>
        <p:txBody>
          <a:bodyPr wrap="square" rtlCol="0">
            <a:spAutoFit/>
          </a:bodyPr>
          <a:lstStyle/>
          <a:p>
            <a:r>
              <a:rPr lang="en-US" sz="1600" dirty="0" smtClean="0"/>
              <a:t>VIP </a:t>
            </a:r>
          </a:p>
          <a:p>
            <a:r>
              <a:rPr lang="en-US" sz="1600" dirty="0" smtClean="0"/>
              <a:t>Lounge</a:t>
            </a:r>
          </a:p>
        </p:txBody>
      </p:sp>
      <p:sp>
        <p:nvSpPr>
          <p:cNvPr id="28" name="TextBox 27"/>
          <p:cNvSpPr txBox="1"/>
          <p:nvPr/>
        </p:nvSpPr>
        <p:spPr>
          <a:xfrm>
            <a:off x="1998890" y="2599645"/>
            <a:ext cx="1366110" cy="584775"/>
          </a:xfrm>
          <a:prstGeom prst="rect">
            <a:avLst/>
          </a:prstGeom>
          <a:noFill/>
        </p:spPr>
        <p:txBody>
          <a:bodyPr wrap="square" rtlCol="0">
            <a:spAutoFit/>
          </a:bodyPr>
          <a:lstStyle/>
          <a:p>
            <a:r>
              <a:rPr lang="en-US" sz="1600" dirty="0" err="1" smtClean="0">
                <a:cs typeface="Arial" pitchFamily="34" charset="0"/>
              </a:rPr>
              <a:t>Ele</a:t>
            </a:r>
            <a:r>
              <a:rPr lang="en-US" sz="1600" dirty="0" smtClean="0">
                <a:cs typeface="Arial" pitchFamily="34" charset="0"/>
              </a:rPr>
              <a:t>. </a:t>
            </a:r>
          </a:p>
          <a:p>
            <a:r>
              <a:rPr lang="en-US" sz="1600" dirty="0" smtClean="0">
                <a:cs typeface="Arial" pitchFamily="34" charset="0"/>
              </a:rPr>
              <a:t>room</a:t>
            </a:r>
          </a:p>
        </p:txBody>
      </p:sp>
      <p:cxnSp>
        <p:nvCxnSpPr>
          <p:cNvPr id="29" name="Straight Arrow Connector 28"/>
          <p:cNvCxnSpPr/>
          <p:nvPr/>
        </p:nvCxnSpPr>
        <p:spPr>
          <a:xfrm flipV="1">
            <a:off x="1088150" y="5635445"/>
            <a:ext cx="0" cy="106253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8449965" y="6773870"/>
            <a:ext cx="1366110" cy="338554"/>
          </a:xfrm>
          <a:prstGeom prst="rect">
            <a:avLst/>
          </a:prstGeom>
          <a:noFill/>
        </p:spPr>
        <p:txBody>
          <a:bodyPr wrap="square" rtlCol="0">
            <a:spAutoFit/>
          </a:bodyPr>
          <a:lstStyle/>
          <a:p>
            <a:r>
              <a:rPr lang="en-US" sz="1600" dirty="0" smtClean="0">
                <a:cs typeface="Arial" pitchFamily="34" charset="0"/>
              </a:rPr>
              <a:t>Toilets</a:t>
            </a:r>
          </a:p>
        </p:txBody>
      </p:sp>
      <p:sp>
        <p:nvSpPr>
          <p:cNvPr id="42" name="TextBox 41"/>
          <p:cNvSpPr txBox="1"/>
          <p:nvPr/>
        </p:nvSpPr>
        <p:spPr>
          <a:xfrm>
            <a:off x="1619415" y="4443510"/>
            <a:ext cx="1366110" cy="584775"/>
          </a:xfrm>
          <a:prstGeom prst="rect">
            <a:avLst/>
          </a:prstGeom>
          <a:noFill/>
        </p:spPr>
        <p:txBody>
          <a:bodyPr wrap="square" rtlCol="0">
            <a:spAutoFit/>
          </a:bodyPr>
          <a:lstStyle/>
          <a:p>
            <a:r>
              <a:rPr lang="en-US" sz="1600" dirty="0" smtClean="0">
                <a:cs typeface="Arial" pitchFamily="34" charset="0"/>
              </a:rPr>
              <a:t>VIP viewing galley</a:t>
            </a:r>
          </a:p>
        </p:txBody>
      </p:sp>
      <p:sp>
        <p:nvSpPr>
          <p:cNvPr id="43" name="TextBox 42"/>
          <p:cNvSpPr txBox="1"/>
          <p:nvPr/>
        </p:nvSpPr>
        <p:spPr>
          <a:xfrm rot="16200000">
            <a:off x="8811952" y="4479534"/>
            <a:ext cx="1517901" cy="338554"/>
          </a:xfrm>
          <a:prstGeom prst="rect">
            <a:avLst/>
          </a:prstGeom>
          <a:noFill/>
        </p:spPr>
        <p:txBody>
          <a:bodyPr wrap="square" rtlCol="0">
            <a:spAutoFit/>
          </a:bodyPr>
          <a:lstStyle/>
          <a:p>
            <a:r>
              <a:rPr lang="en-US" sz="1600" dirty="0" smtClean="0">
                <a:cs typeface="Arial" pitchFamily="34" charset="0"/>
              </a:rPr>
              <a:t>Viewing galley</a:t>
            </a:r>
          </a:p>
        </p:txBody>
      </p:sp>
      <p:sp>
        <p:nvSpPr>
          <p:cNvPr id="44" name="TextBox 43"/>
          <p:cNvSpPr txBox="1"/>
          <p:nvPr/>
        </p:nvSpPr>
        <p:spPr>
          <a:xfrm>
            <a:off x="10043760" y="2979120"/>
            <a:ext cx="1593795" cy="338554"/>
          </a:xfrm>
          <a:prstGeom prst="rect">
            <a:avLst/>
          </a:prstGeom>
          <a:noFill/>
        </p:spPr>
        <p:txBody>
          <a:bodyPr wrap="square" rtlCol="0">
            <a:spAutoFit/>
          </a:bodyPr>
          <a:lstStyle/>
          <a:p>
            <a:r>
              <a:rPr lang="en-US" sz="1600" dirty="0" smtClean="0">
                <a:cs typeface="Arial" pitchFamily="34" charset="0"/>
              </a:rPr>
              <a:t>Common room</a:t>
            </a:r>
          </a:p>
        </p:txBody>
      </p:sp>
      <p:sp>
        <p:nvSpPr>
          <p:cNvPr id="45" name="TextBox 44"/>
          <p:cNvSpPr txBox="1"/>
          <p:nvPr/>
        </p:nvSpPr>
        <p:spPr>
          <a:xfrm>
            <a:off x="9284810" y="1916590"/>
            <a:ext cx="910740" cy="338554"/>
          </a:xfrm>
          <a:prstGeom prst="rect">
            <a:avLst/>
          </a:prstGeom>
          <a:noFill/>
        </p:spPr>
        <p:txBody>
          <a:bodyPr wrap="square" rtlCol="0">
            <a:spAutoFit/>
          </a:bodyPr>
          <a:lstStyle/>
          <a:p>
            <a:r>
              <a:rPr lang="en-US" sz="1600" dirty="0" smtClean="0">
                <a:cs typeface="Arial" pitchFamily="34" charset="0"/>
              </a:rPr>
              <a:t>Store</a:t>
            </a:r>
          </a:p>
        </p:txBody>
      </p:sp>
      <p:sp>
        <p:nvSpPr>
          <p:cNvPr id="46" name="TextBox 45"/>
          <p:cNvSpPr txBox="1"/>
          <p:nvPr/>
        </p:nvSpPr>
        <p:spPr>
          <a:xfrm>
            <a:off x="9664285" y="6622080"/>
            <a:ext cx="1821480" cy="584775"/>
          </a:xfrm>
          <a:prstGeom prst="rect">
            <a:avLst/>
          </a:prstGeom>
          <a:noFill/>
        </p:spPr>
        <p:txBody>
          <a:bodyPr wrap="square" rtlCol="0">
            <a:spAutoFit/>
          </a:bodyPr>
          <a:lstStyle/>
          <a:p>
            <a:r>
              <a:rPr lang="en-US" sz="1600" dirty="0" smtClean="0">
                <a:cs typeface="Arial" pitchFamily="34" charset="0"/>
              </a:rPr>
              <a:t>Girls dormitory </a:t>
            </a:r>
          </a:p>
          <a:p>
            <a:r>
              <a:rPr lang="en-US" sz="1600" dirty="0" smtClean="0">
                <a:cs typeface="Arial" pitchFamily="34" charset="0"/>
              </a:rPr>
              <a:t>(38 girls) </a:t>
            </a:r>
          </a:p>
        </p:txBody>
      </p:sp>
      <p:sp>
        <p:nvSpPr>
          <p:cNvPr id="47" name="TextBox 46"/>
          <p:cNvSpPr txBox="1"/>
          <p:nvPr/>
        </p:nvSpPr>
        <p:spPr>
          <a:xfrm>
            <a:off x="11333975" y="3813965"/>
            <a:ext cx="2302470" cy="584775"/>
          </a:xfrm>
          <a:prstGeom prst="rect">
            <a:avLst/>
          </a:prstGeom>
          <a:noFill/>
        </p:spPr>
        <p:txBody>
          <a:bodyPr wrap="square" rtlCol="0">
            <a:spAutoFit/>
          </a:bodyPr>
          <a:lstStyle/>
          <a:p>
            <a:r>
              <a:rPr lang="en-US" sz="1600" dirty="0" smtClean="0">
                <a:cs typeface="Arial" pitchFamily="34" charset="0"/>
              </a:rPr>
              <a:t>Girls dormitory </a:t>
            </a:r>
          </a:p>
          <a:p>
            <a:r>
              <a:rPr lang="en-US" sz="1600" dirty="0" smtClean="0">
                <a:cs typeface="Arial" pitchFamily="34" charset="0"/>
              </a:rPr>
              <a:t>(26 girls) </a:t>
            </a:r>
          </a:p>
        </p:txBody>
      </p:sp>
      <p:sp>
        <p:nvSpPr>
          <p:cNvPr id="48" name="TextBox 47"/>
          <p:cNvSpPr txBox="1"/>
          <p:nvPr/>
        </p:nvSpPr>
        <p:spPr>
          <a:xfrm>
            <a:off x="5110586" y="5863130"/>
            <a:ext cx="2049166" cy="338554"/>
          </a:xfrm>
          <a:prstGeom prst="rect">
            <a:avLst/>
          </a:prstGeom>
          <a:noFill/>
        </p:spPr>
        <p:txBody>
          <a:bodyPr wrap="square" rtlCol="0">
            <a:spAutoFit/>
          </a:bodyPr>
          <a:lstStyle/>
          <a:p>
            <a:r>
              <a:rPr lang="en-US" sz="1600" dirty="0" smtClean="0">
                <a:cs typeface="Arial" pitchFamily="34" charset="0"/>
              </a:rPr>
              <a:t>4.2m wide corridor</a:t>
            </a:r>
          </a:p>
        </p:txBody>
      </p:sp>
      <p:cxnSp>
        <p:nvCxnSpPr>
          <p:cNvPr id="49" name="Straight Arrow Connector 48"/>
          <p:cNvCxnSpPr/>
          <p:nvPr/>
        </p:nvCxnSpPr>
        <p:spPr>
          <a:xfrm flipV="1">
            <a:off x="4958795" y="5559550"/>
            <a:ext cx="0" cy="121432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a:off x="10499130" y="4041650"/>
            <a:ext cx="986635"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flipV="1">
            <a:off x="6856170" y="5559550"/>
            <a:ext cx="1" cy="121431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4731110" y="6697975"/>
            <a:ext cx="3794751" cy="338554"/>
          </a:xfrm>
          <a:prstGeom prst="rect">
            <a:avLst/>
          </a:prstGeom>
          <a:noFill/>
        </p:spPr>
        <p:txBody>
          <a:bodyPr wrap="square" rtlCol="0">
            <a:spAutoFit/>
          </a:bodyPr>
          <a:lstStyle/>
          <a:p>
            <a:r>
              <a:rPr lang="en-US" sz="1600" dirty="0" smtClean="0">
                <a:cs typeface="Arial" pitchFamily="34" charset="0"/>
              </a:rPr>
              <a:t>Spectators’ seating 560pax</a:t>
            </a:r>
          </a:p>
        </p:txBody>
      </p:sp>
      <p:pic>
        <p:nvPicPr>
          <p:cNvPr id="54" name="Picture 2" descr="C:\Users\dsoni\Desktop\arw.PNG"/>
          <p:cNvPicPr>
            <a:picLocks noChangeAspect="1" noChangeArrowheads="1"/>
          </p:cNvPicPr>
          <p:nvPr/>
        </p:nvPicPr>
        <p:blipFill>
          <a:blip r:embed="rId4" cstate="print">
            <a:grayscl/>
          </a:blip>
          <a:srcRect/>
          <a:stretch>
            <a:fillRect/>
          </a:stretch>
        </p:blipFill>
        <p:spPr bwMode="auto">
          <a:xfrm rot="16200000">
            <a:off x="11996628" y="7967788"/>
            <a:ext cx="591495" cy="663629"/>
          </a:xfrm>
          <a:prstGeom prst="rect">
            <a:avLst/>
          </a:prstGeom>
          <a:noFill/>
        </p:spPr>
      </p:pic>
      <p:cxnSp>
        <p:nvCxnSpPr>
          <p:cNvPr id="32" name="Straight Arrow Connector 31"/>
          <p:cNvCxnSpPr/>
          <p:nvPr/>
        </p:nvCxnSpPr>
        <p:spPr>
          <a:xfrm flipV="1">
            <a:off x="10195550" y="6090816"/>
            <a:ext cx="0" cy="60715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flipV="1">
            <a:off x="8677650" y="6014921"/>
            <a:ext cx="1" cy="834844"/>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1467625" y="3684560"/>
            <a:ext cx="1366110" cy="584775"/>
          </a:xfrm>
          <a:prstGeom prst="rect">
            <a:avLst/>
          </a:prstGeom>
          <a:noFill/>
        </p:spPr>
        <p:txBody>
          <a:bodyPr wrap="square" rtlCol="0">
            <a:spAutoFit/>
          </a:bodyPr>
          <a:lstStyle/>
          <a:p>
            <a:r>
              <a:rPr lang="en-US" sz="1600" dirty="0" smtClean="0"/>
              <a:t>Meeting room</a:t>
            </a:r>
          </a:p>
        </p:txBody>
      </p:sp>
      <p:sp>
        <p:nvSpPr>
          <p:cNvPr id="35" name="TextBox 34"/>
          <p:cNvSpPr txBox="1"/>
          <p:nvPr/>
        </p:nvSpPr>
        <p:spPr>
          <a:xfrm rot="16200000">
            <a:off x="9996026" y="1717066"/>
            <a:ext cx="1897375" cy="323153"/>
          </a:xfrm>
          <a:prstGeom prst="rect">
            <a:avLst/>
          </a:prstGeom>
          <a:noFill/>
        </p:spPr>
        <p:txBody>
          <a:bodyPr wrap="square" lIns="91428" tIns="45714" rIns="91428" bIns="45714" rtlCol="0">
            <a:spAutoFit/>
          </a:bodyPr>
          <a:lstStyle/>
          <a:p>
            <a:r>
              <a:rPr lang="en-US" sz="1500" dirty="0" smtClean="0">
                <a:cs typeface="Arial" pitchFamily="34" charset="0"/>
              </a:rPr>
              <a:t>Duct</a:t>
            </a:r>
          </a:p>
        </p:txBody>
      </p:sp>
      <p:sp>
        <p:nvSpPr>
          <p:cNvPr id="36" name="TextBox 35"/>
          <p:cNvSpPr txBox="1"/>
          <p:nvPr/>
        </p:nvSpPr>
        <p:spPr>
          <a:xfrm>
            <a:off x="2158525" y="1840695"/>
            <a:ext cx="751105" cy="553986"/>
          </a:xfrm>
          <a:prstGeom prst="rect">
            <a:avLst/>
          </a:prstGeom>
          <a:noFill/>
        </p:spPr>
        <p:txBody>
          <a:bodyPr wrap="square" lIns="91428" tIns="45714" rIns="91428" bIns="45714" rtlCol="0">
            <a:spAutoFit/>
          </a:bodyPr>
          <a:lstStyle/>
          <a:p>
            <a:r>
              <a:rPr lang="en-US" sz="1500" dirty="0" smtClean="0">
                <a:cs typeface="Arial" pitchFamily="34" charset="0"/>
              </a:rPr>
              <a:t>Service duct</a:t>
            </a:r>
          </a:p>
        </p:txBody>
      </p:sp>
      <p:sp>
        <p:nvSpPr>
          <p:cNvPr id="37" name="TextBox 36"/>
          <p:cNvSpPr txBox="1"/>
          <p:nvPr/>
        </p:nvSpPr>
        <p:spPr>
          <a:xfrm>
            <a:off x="2530155" y="5407760"/>
            <a:ext cx="751105" cy="323153"/>
          </a:xfrm>
          <a:prstGeom prst="rect">
            <a:avLst/>
          </a:prstGeom>
          <a:noFill/>
        </p:spPr>
        <p:txBody>
          <a:bodyPr wrap="square" lIns="91428" tIns="45714" rIns="91428" bIns="45714" rtlCol="0">
            <a:spAutoFit/>
          </a:bodyPr>
          <a:lstStyle/>
          <a:p>
            <a:r>
              <a:rPr lang="en-US" sz="1500" dirty="0" err="1" smtClean="0">
                <a:cs typeface="Arial" pitchFamily="34" charset="0"/>
              </a:rPr>
              <a:t>Dn</a:t>
            </a:r>
            <a:endParaRPr lang="en-US" sz="1500" dirty="0" smtClean="0">
              <a:cs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376860"/>
          </a:xfrm>
          <a:prstGeom prst="rect">
            <a:avLst/>
          </a:prstGeom>
          <a:noFill/>
        </p:spPr>
        <p:txBody>
          <a:bodyPr wrap="square" lIns="68407" tIns="34203" rIns="68407" bIns="34203" rtlCol="0">
            <a:spAutoFit/>
          </a:bodyPr>
          <a:lstStyle/>
          <a:p>
            <a:r>
              <a:rPr lang="en-US" sz="2000" dirty="0" smtClean="0">
                <a:cs typeface="Arial" pitchFamily="34" charset="0"/>
              </a:rPr>
              <a:t>Multipurpose indoor hall – Internal View</a:t>
            </a:r>
          </a:p>
        </p:txBody>
      </p:sp>
      <p:pic>
        <p:nvPicPr>
          <p:cNvPr id="281601" name="Picture 1" descr="Z:\G\GNLU_SPORTS_ARC_GAN_MSA1914\1914_3D\1914_3D_CD\1914_3D_CD_IMG VER01\1914_3D_CD__03\JPG Images\INT_01.JPG"/>
          <p:cNvPicPr>
            <a:picLocks noChangeAspect="1" noChangeArrowheads="1"/>
          </p:cNvPicPr>
          <p:nvPr/>
        </p:nvPicPr>
        <p:blipFill>
          <a:blip r:embed="rId2" cstate="print"/>
          <a:srcRect/>
          <a:stretch>
            <a:fillRect/>
          </a:stretch>
        </p:blipFill>
        <p:spPr bwMode="auto">
          <a:xfrm>
            <a:off x="838200" y="1143000"/>
            <a:ext cx="10896600" cy="72644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Multipurpose court</a:t>
            </a:r>
          </a:p>
        </p:txBody>
      </p:sp>
      <p:pic>
        <p:nvPicPr>
          <p:cNvPr id="94210" name="Picture 2" descr="Z:\G\GNLU_SPORTS_ARC_GAN_MSA1914\1914_PPT\Reference images\moederscheim-moonen-topsportcentrum-dekoog-zaanstad-05-941x519.jpg"/>
          <p:cNvPicPr>
            <a:picLocks noChangeAspect="1" noChangeArrowheads="1"/>
          </p:cNvPicPr>
          <p:nvPr/>
        </p:nvPicPr>
        <p:blipFill>
          <a:blip r:embed="rId2" cstate="print"/>
          <a:srcRect/>
          <a:stretch>
            <a:fillRect/>
          </a:stretch>
        </p:blipFill>
        <p:spPr bwMode="auto">
          <a:xfrm>
            <a:off x="733390" y="2008133"/>
            <a:ext cx="10980060" cy="6055952"/>
          </a:xfrm>
          <a:prstGeom prst="rect">
            <a:avLst/>
          </a:prstGeom>
          <a:noFill/>
        </p:spPr>
      </p:pic>
      <p:sp>
        <p:nvSpPr>
          <p:cNvPr id="7" name="TextBox 6"/>
          <p:cNvSpPr txBox="1"/>
          <p:nvPr/>
        </p:nvSpPr>
        <p:spPr>
          <a:xfrm>
            <a:off x="9360706" y="3434492"/>
            <a:ext cx="1973271" cy="646331"/>
          </a:xfrm>
          <a:prstGeom prst="rect">
            <a:avLst/>
          </a:prstGeom>
          <a:noFill/>
        </p:spPr>
        <p:txBody>
          <a:bodyPr wrap="square" lIns="91428" tIns="45714" rIns="91428" bIns="45714" rtlCol="0">
            <a:spAutoFit/>
          </a:bodyPr>
          <a:lstStyle/>
          <a:p>
            <a:r>
              <a:rPr lang="en-US" sz="1800" dirty="0" smtClean="0">
                <a:cs typeface="Arial" pitchFamily="34" charset="0"/>
              </a:rPr>
              <a:t>Retractable partition</a:t>
            </a:r>
          </a:p>
        </p:txBody>
      </p:sp>
      <p:sp>
        <p:nvSpPr>
          <p:cNvPr id="8" name="TextBox 7"/>
          <p:cNvSpPr txBox="1"/>
          <p:nvPr/>
        </p:nvSpPr>
        <p:spPr>
          <a:xfrm>
            <a:off x="1771205" y="3434492"/>
            <a:ext cx="1973271" cy="646331"/>
          </a:xfrm>
          <a:prstGeom prst="rect">
            <a:avLst/>
          </a:prstGeom>
          <a:noFill/>
        </p:spPr>
        <p:txBody>
          <a:bodyPr wrap="square" lIns="91428" tIns="45714" rIns="91428" bIns="45714" rtlCol="0">
            <a:spAutoFit/>
          </a:bodyPr>
          <a:lstStyle/>
          <a:p>
            <a:r>
              <a:rPr lang="en-US" sz="1800" dirty="0" smtClean="0">
                <a:cs typeface="Arial" pitchFamily="34" charset="0"/>
              </a:rPr>
              <a:t>Fabricate wall sheeting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305" y="339749"/>
            <a:ext cx="6375180" cy="376860"/>
          </a:xfrm>
          <a:prstGeom prst="rect">
            <a:avLst/>
          </a:prstGeom>
          <a:noFill/>
        </p:spPr>
        <p:txBody>
          <a:bodyPr wrap="square" lIns="68407" tIns="34203" rIns="68407" bIns="34203" rtlCol="0">
            <a:spAutoFit/>
          </a:bodyPr>
          <a:lstStyle/>
          <a:p>
            <a:pPr marL="457145" indent="-457145"/>
            <a:r>
              <a:rPr lang="en-US" sz="2000" dirty="0" smtClean="0"/>
              <a:t>Project requirement</a:t>
            </a:r>
          </a:p>
        </p:txBody>
      </p:sp>
      <p:sp>
        <p:nvSpPr>
          <p:cNvPr id="6" name="Rectangle 5"/>
          <p:cNvSpPr/>
          <p:nvPr/>
        </p:nvSpPr>
        <p:spPr>
          <a:xfrm>
            <a:off x="253305" y="1309431"/>
            <a:ext cx="12472400" cy="6863405"/>
          </a:xfrm>
          <a:prstGeom prst="rect">
            <a:avLst/>
          </a:prstGeom>
        </p:spPr>
        <p:txBody>
          <a:bodyPr wrap="square" lIns="91428" tIns="45714" rIns="91428" bIns="45714">
            <a:spAutoFit/>
          </a:bodyPr>
          <a:lstStyle/>
          <a:p>
            <a:endParaRPr lang="en-US" sz="2000" dirty="0" smtClean="0"/>
          </a:p>
          <a:p>
            <a:pPr>
              <a:buFont typeface="Wingdings" pitchFamily="2" charset="2"/>
              <a:buChar char="Ø"/>
            </a:pPr>
            <a:r>
              <a:rPr lang="en-US" sz="2000" dirty="0" smtClean="0"/>
              <a:t>  Multipurpose sports hall including games like, badminton, basket ball, volleyball, handball, netball and table  tennis</a:t>
            </a:r>
          </a:p>
          <a:p>
            <a:pPr>
              <a:buFont typeface="Wingdings" pitchFamily="2" charset="2"/>
              <a:buChar char="Ø"/>
            </a:pPr>
            <a:endParaRPr lang="en-US" sz="2000" dirty="0"/>
          </a:p>
          <a:p>
            <a:pPr>
              <a:buFont typeface="Wingdings" pitchFamily="2" charset="2"/>
              <a:buChar char="Ø"/>
            </a:pPr>
            <a:r>
              <a:rPr lang="en-US" sz="2000" dirty="0" smtClean="0"/>
              <a:t>   Other indoor sports facilities such as boxing ring, judo, weight lifting, gym, yoga</a:t>
            </a:r>
          </a:p>
          <a:p>
            <a:pPr>
              <a:buFont typeface="Wingdings" pitchFamily="2" charset="2"/>
              <a:buChar char="Ø"/>
            </a:pPr>
            <a:endParaRPr lang="en-US" sz="2000" dirty="0" smtClean="0"/>
          </a:p>
          <a:p>
            <a:pPr>
              <a:buFont typeface="Wingdings" pitchFamily="2" charset="2"/>
              <a:buChar char="Ø"/>
            </a:pPr>
            <a:r>
              <a:rPr lang="en-US" sz="2000" dirty="0" smtClean="0"/>
              <a:t>   400m Synthetic Athletics Track</a:t>
            </a:r>
          </a:p>
          <a:p>
            <a:endParaRPr lang="en-US" sz="2000" dirty="0" smtClean="0"/>
          </a:p>
          <a:p>
            <a:pPr>
              <a:buFont typeface="Wingdings" pitchFamily="2" charset="2"/>
              <a:buChar char="Ø"/>
            </a:pPr>
            <a:r>
              <a:rPr lang="en-US" sz="2000" dirty="0" smtClean="0"/>
              <a:t>   Outdoor play fields such as Football Field, Hockey, lawn tennis, volleyball, </a:t>
            </a:r>
            <a:r>
              <a:rPr lang="en-US" sz="2000" dirty="0" err="1" smtClean="0"/>
              <a:t>kabaddi</a:t>
            </a:r>
            <a:r>
              <a:rPr lang="en-US" sz="2000" dirty="0" smtClean="0"/>
              <a:t>, </a:t>
            </a:r>
            <a:r>
              <a:rPr lang="en-US" sz="2000" dirty="0" err="1" smtClean="0"/>
              <a:t>kho-kho</a:t>
            </a:r>
            <a:endParaRPr lang="en-US" sz="2000" dirty="0" smtClean="0"/>
          </a:p>
          <a:p>
            <a:endParaRPr lang="en-US" sz="2000" dirty="0" smtClean="0"/>
          </a:p>
          <a:p>
            <a:pPr>
              <a:buFont typeface="Wingdings" pitchFamily="2" charset="2"/>
              <a:buChar char="Ø"/>
            </a:pPr>
            <a:r>
              <a:rPr lang="en-US" sz="2000" dirty="0" smtClean="0"/>
              <a:t>    50 </a:t>
            </a:r>
            <a:r>
              <a:rPr lang="en-US" sz="2000" dirty="0" err="1" smtClean="0"/>
              <a:t>mtr</a:t>
            </a:r>
            <a:r>
              <a:rPr lang="en-US" sz="2000" dirty="0" smtClean="0"/>
              <a:t>. Swimming Pool</a:t>
            </a:r>
          </a:p>
          <a:p>
            <a:pPr>
              <a:buFont typeface="Wingdings" pitchFamily="2" charset="2"/>
              <a:buChar char="Ø"/>
            </a:pPr>
            <a:endParaRPr lang="en-US" sz="2000" dirty="0" smtClean="0"/>
          </a:p>
          <a:p>
            <a:pPr>
              <a:buFont typeface="Wingdings" pitchFamily="2" charset="2"/>
              <a:buChar char="Ø"/>
            </a:pPr>
            <a:r>
              <a:rPr lang="en-US" sz="2000" dirty="0" smtClean="0"/>
              <a:t>    Audio-Video Hall, Lecture Hall</a:t>
            </a:r>
          </a:p>
          <a:p>
            <a:pPr>
              <a:buFont typeface="Wingdings" pitchFamily="2" charset="2"/>
              <a:buChar char="Ø"/>
            </a:pPr>
            <a:endParaRPr lang="en-US" sz="2000" dirty="0" smtClean="0"/>
          </a:p>
          <a:p>
            <a:pPr>
              <a:buFont typeface="Wingdings" pitchFamily="2" charset="2"/>
              <a:buChar char="Ø"/>
            </a:pPr>
            <a:r>
              <a:rPr lang="en-US" sz="2000" dirty="0" smtClean="0"/>
              <a:t>    Viewing Galley</a:t>
            </a:r>
          </a:p>
          <a:p>
            <a:pPr>
              <a:buFont typeface="Wingdings" pitchFamily="2" charset="2"/>
              <a:buChar char="Ø"/>
            </a:pPr>
            <a:endParaRPr lang="en-US" sz="2000" dirty="0" smtClean="0"/>
          </a:p>
          <a:p>
            <a:pPr>
              <a:buFont typeface="Wingdings" pitchFamily="2" charset="2"/>
              <a:buChar char="Ø"/>
            </a:pPr>
            <a:r>
              <a:rPr lang="en-US" sz="2000" dirty="0" smtClean="0"/>
              <a:t>    Health Center/Dispensary, Sports Physiotherapy Center, Students Recreation</a:t>
            </a:r>
          </a:p>
          <a:p>
            <a:pPr>
              <a:buFont typeface="Wingdings" pitchFamily="2" charset="2"/>
              <a:buChar char="Ø"/>
            </a:pPr>
            <a:endParaRPr lang="en-US" sz="2000" dirty="0"/>
          </a:p>
          <a:p>
            <a:pPr>
              <a:buFont typeface="Wingdings" pitchFamily="2" charset="2"/>
              <a:buChar char="Ø"/>
            </a:pPr>
            <a:r>
              <a:rPr lang="en-US" sz="2000" dirty="0" smtClean="0"/>
              <a:t>    Canteen/ cafeteria </a:t>
            </a:r>
          </a:p>
          <a:p>
            <a:pPr>
              <a:buFont typeface="Wingdings" pitchFamily="2" charset="2"/>
              <a:buChar char="Ø"/>
            </a:pPr>
            <a:endParaRPr lang="en-US" sz="2000" dirty="0" smtClean="0"/>
          </a:p>
          <a:p>
            <a:pPr>
              <a:buFont typeface="Wingdings" pitchFamily="2" charset="2"/>
              <a:buChar char="Ø"/>
            </a:pPr>
            <a:r>
              <a:rPr lang="en-US" sz="2000" dirty="0" smtClean="0"/>
              <a:t>    Boys and Girls Dormitory, Single and double sharing accommodation </a:t>
            </a:r>
          </a:p>
          <a:p>
            <a:pPr>
              <a:buFont typeface="Wingdings" pitchFamily="2" charset="2"/>
              <a:buChar char="Ø"/>
            </a:pPr>
            <a:endParaRPr lang="en-US" sz="2000" dirty="0" smtClean="0"/>
          </a:p>
          <a:p>
            <a:pPr>
              <a:buFont typeface="Wingdings" pitchFamily="2" charset="2"/>
              <a:buChar char="Ø"/>
            </a:pPr>
            <a:r>
              <a:rPr lang="en-US" sz="2000" dirty="0" smtClean="0"/>
              <a:t>     VIP Parking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Multipurpose court</a:t>
            </a:r>
          </a:p>
        </p:txBody>
      </p:sp>
      <p:pic>
        <p:nvPicPr>
          <p:cNvPr id="94211" name="Picture 3" descr="Z:\G\GNLU_SPORTS_ARC_GAN_MSA1914\1914_PPT\Reference images\201812_Maastricht.jpg"/>
          <p:cNvPicPr>
            <a:picLocks noChangeAspect="1" noChangeArrowheads="1"/>
          </p:cNvPicPr>
          <p:nvPr/>
        </p:nvPicPr>
        <p:blipFill>
          <a:blip r:embed="rId2" cstate="print"/>
          <a:srcRect l="4494" r="6362"/>
          <a:stretch>
            <a:fillRect/>
          </a:stretch>
        </p:blipFill>
        <p:spPr bwMode="auto">
          <a:xfrm>
            <a:off x="860466" y="1840694"/>
            <a:ext cx="10960165" cy="6147497"/>
          </a:xfrm>
          <a:prstGeom prst="rect">
            <a:avLst/>
          </a:prstGeom>
          <a:noFill/>
        </p:spPr>
      </p:pic>
      <p:sp>
        <p:nvSpPr>
          <p:cNvPr id="5" name="TextBox 4"/>
          <p:cNvSpPr txBox="1"/>
          <p:nvPr/>
        </p:nvSpPr>
        <p:spPr>
          <a:xfrm>
            <a:off x="8601756" y="8135783"/>
            <a:ext cx="3263485" cy="369333"/>
          </a:xfrm>
          <a:prstGeom prst="rect">
            <a:avLst/>
          </a:prstGeom>
          <a:noFill/>
        </p:spPr>
        <p:txBody>
          <a:bodyPr wrap="square" lIns="91428" tIns="45714" rIns="91428" bIns="45714" rtlCol="0">
            <a:spAutoFit/>
          </a:bodyPr>
          <a:lstStyle/>
          <a:p>
            <a:pPr algn="r"/>
            <a:r>
              <a:rPr lang="en-US" sz="1800" dirty="0" smtClean="0">
                <a:cs typeface="Arial" pitchFamily="34" charset="0"/>
              </a:rPr>
              <a:t>Rooms at ground level</a:t>
            </a:r>
          </a:p>
        </p:txBody>
      </p:sp>
      <p:sp>
        <p:nvSpPr>
          <p:cNvPr id="6" name="TextBox 5"/>
          <p:cNvSpPr txBox="1"/>
          <p:nvPr/>
        </p:nvSpPr>
        <p:spPr>
          <a:xfrm>
            <a:off x="8677652" y="1309430"/>
            <a:ext cx="3263485" cy="372399"/>
          </a:xfrm>
          <a:prstGeom prst="rect">
            <a:avLst/>
          </a:prstGeom>
          <a:noFill/>
        </p:spPr>
        <p:txBody>
          <a:bodyPr wrap="square" lIns="91428" tIns="45714" rIns="91428" bIns="45714" rtlCol="0">
            <a:spAutoFit/>
          </a:bodyPr>
          <a:lstStyle/>
          <a:p>
            <a:pPr algn="r"/>
            <a:r>
              <a:rPr lang="en-US" sz="1800" dirty="0" smtClean="0">
                <a:cs typeface="Arial" pitchFamily="34" charset="0"/>
              </a:rPr>
              <a:t>Spectators’ seating at 1</a:t>
            </a:r>
            <a:r>
              <a:rPr lang="en-US" sz="1800" baseline="30000" dirty="0" smtClean="0">
                <a:cs typeface="Arial" pitchFamily="34" charset="0"/>
              </a:rPr>
              <a:t>st</a:t>
            </a:r>
            <a:r>
              <a:rPr lang="en-US" sz="1800" dirty="0" smtClean="0">
                <a:cs typeface="Arial" pitchFamily="34" charset="0"/>
              </a:rPr>
              <a:t> level</a:t>
            </a:r>
          </a:p>
        </p:txBody>
      </p:sp>
      <p:cxnSp>
        <p:nvCxnSpPr>
          <p:cNvPr id="7" name="Straight Arrow Connector 6"/>
          <p:cNvCxnSpPr/>
          <p:nvPr/>
        </p:nvCxnSpPr>
        <p:spPr>
          <a:xfrm flipV="1">
            <a:off x="9891971" y="7001557"/>
            <a:ext cx="1" cy="106252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9360705" y="1764801"/>
            <a:ext cx="0" cy="4250732"/>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Multipurpose court - Spectators’ seating at 1</a:t>
            </a:r>
            <a:r>
              <a:rPr lang="en-US" sz="2000" baseline="30000" dirty="0" smtClean="0"/>
              <a:t>st</a:t>
            </a:r>
            <a:r>
              <a:rPr lang="en-US" sz="2000" dirty="0" smtClean="0"/>
              <a:t> level</a:t>
            </a:r>
          </a:p>
        </p:txBody>
      </p:sp>
      <p:pic>
        <p:nvPicPr>
          <p:cNvPr id="100354" name="Picture 2" descr="Z:\G\GNLU_SPORTS_ARC_GAN_MSA1914\1914_REF_DOC\1914_Sports Complex_190510\INT02_201402.jpg"/>
          <p:cNvPicPr>
            <a:picLocks noChangeAspect="1" noChangeArrowheads="1"/>
          </p:cNvPicPr>
          <p:nvPr/>
        </p:nvPicPr>
        <p:blipFill>
          <a:blip r:embed="rId2" cstate="print"/>
          <a:srcRect/>
          <a:stretch>
            <a:fillRect/>
          </a:stretch>
        </p:blipFill>
        <p:spPr bwMode="auto">
          <a:xfrm>
            <a:off x="212078" y="2827331"/>
            <a:ext cx="6036933" cy="4022435"/>
          </a:xfrm>
          <a:prstGeom prst="rect">
            <a:avLst/>
          </a:prstGeom>
          <a:noFill/>
        </p:spPr>
      </p:pic>
      <p:pic>
        <p:nvPicPr>
          <p:cNvPr id="100355" name="Picture 3" descr="Z:\G\GNLU_SPORTS_ARC_GAN_MSA1914\1914_REF_DOC\1914_Sports Complex_190510\moederscheim-moonen-topsportcentrum-dekoog-zaanstad-03-941x519.jpg"/>
          <p:cNvPicPr>
            <a:picLocks noChangeAspect="1" noChangeArrowheads="1"/>
          </p:cNvPicPr>
          <p:nvPr/>
        </p:nvPicPr>
        <p:blipFill>
          <a:blip r:embed="rId3" cstate="print"/>
          <a:srcRect l="8333" r="6250"/>
          <a:stretch>
            <a:fillRect/>
          </a:stretch>
        </p:blipFill>
        <p:spPr bwMode="auto">
          <a:xfrm>
            <a:off x="6400801" y="2827331"/>
            <a:ext cx="6223391" cy="4018482"/>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Multipurpose court - Sports activity</a:t>
            </a:r>
          </a:p>
        </p:txBody>
      </p:sp>
      <p:pic>
        <p:nvPicPr>
          <p:cNvPr id="97282" name="Picture 2" descr="Z:\G\GNLU_SPORTS_ARC_GAN_MSA1914\1914_REF_DOC\1914_Multipurpose sports hall_190507\301216_SiriFortSportsComplex.jpg"/>
          <p:cNvPicPr>
            <a:picLocks noChangeAspect="1" noChangeArrowheads="1"/>
          </p:cNvPicPr>
          <p:nvPr/>
        </p:nvPicPr>
        <p:blipFill>
          <a:blip r:embed="rId2" cstate="print"/>
          <a:srcRect/>
          <a:stretch>
            <a:fillRect/>
          </a:stretch>
        </p:blipFill>
        <p:spPr bwMode="auto">
          <a:xfrm>
            <a:off x="177411" y="2827331"/>
            <a:ext cx="6147495" cy="4098331"/>
          </a:xfrm>
          <a:prstGeom prst="rect">
            <a:avLst/>
          </a:prstGeom>
          <a:noFill/>
        </p:spPr>
      </p:pic>
      <p:pic>
        <p:nvPicPr>
          <p:cNvPr id="98306" name="Picture 2" descr="Z:\G\GNLU_SPORTS_ARC_GAN_MSA1914\1914_REF_DOC\1914_Multipurpose sports hall_190507\jis_sports_complex_6.jpg"/>
          <p:cNvPicPr>
            <a:picLocks noChangeAspect="1" noChangeArrowheads="1"/>
          </p:cNvPicPr>
          <p:nvPr/>
        </p:nvPicPr>
        <p:blipFill>
          <a:blip r:embed="rId3" cstate="print"/>
          <a:srcRect/>
          <a:stretch>
            <a:fillRect/>
          </a:stretch>
        </p:blipFill>
        <p:spPr bwMode="auto">
          <a:xfrm>
            <a:off x="6476694" y="2827330"/>
            <a:ext cx="6147495" cy="4098331"/>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Multipurpose court - Alternative use</a:t>
            </a:r>
          </a:p>
        </p:txBody>
      </p:sp>
      <p:pic>
        <p:nvPicPr>
          <p:cNvPr id="94212" name="Picture 4" descr="Z:\G\GNLU_SPORTS_ARC_GAN_MSA1914\1914_PPT\Reference images\HR_Scherpenzeel_0681.jpg"/>
          <p:cNvPicPr>
            <a:picLocks noChangeAspect="1" noChangeArrowheads="1"/>
          </p:cNvPicPr>
          <p:nvPr/>
        </p:nvPicPr>
        <p:blipFill>
          <a:blip r:embed="rId2" cstate="print"/>
          <a:srcRect t="11894" b="16731"/>
          <a:stretch>
            <a:fillRect/>
          </a:stretch>
        </p:blipFill>
        <p:spPr bwMode="auto">
          <a:xfrm>
            <a:off x="3137317" y="5863131"/>
            <a:ext cx="6544626" cy="3111695"/>
          </a:xfrm>
          <a:prstGeom prst="rect">
            <a:avLst/>
          </a:prstGeom>
          <a:noFill/>
        </p:spPr>
      </p:pic>
      <p:pic>
        <p:nvPicPr>
          <p:cNvPr id="97283" name="Picture 3" descr="Z:\G\GNLU_SPORTS_ARC_GAN_MSA1914\1914_REF_DOC\1914_Sports Complex_190510\Image Lokhorst Bouw en Ontwikkeling  all rights reserved - De Vang..jpg"/>
          <p:cNvPicPr>
            <a:picLocks noChangeAspect="1" noChangeArrowheads="1"/>
          </p:cNvPicPr>
          <p:nvPr/>
        </p:nvPicPr>
        <p:blipFill>
          <a:blip r:embed="rId3" cstate="print"/>
          <a:srcRect/>
          <a:stretch>
            <a:fillRect/>
          </a:stretch>
        </p:blipFill>
        <p:spPr bwMode="auto">
          <a:xfrm>
            <a:off x="3137317" y="1284133"/>
            <a:ext cx="6526969" cy="4351313"/>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Canteen/ recreational activity along with indoor sports </a:t>
            </a:r>
          </a:p>
        </p:txBody>
      </p:sp>
      <p:pic>
        <p:nvPicPr>
          <p:cNvPr id="95234" name="Picture 2" descr="Z:\G\GNLU_SPORTS_ARC_GAN_MSA1914\1914_PPT\Reference images\763_Valkenswaard_F04.jpg"/>
          <p:cNvPicPr>
            <a:picLocks noChangeAspect="1" noChangeArrowheads="1"/>
          </p:cNvPicPr>
          <p:nvPr/>
        </p:nvPicPr>
        <p:blipFill>
          <a:blip r:embed="rId2" cstate="print"/>
          <a:srcRect/>
          <a:stretch>
            <a:fillRect/>
          </a:stretch>
        </p:blipFill>
        <p:spPr bwMode="auto">
          <a:xfrm>
            <a:off x="2833735" y="1461221"/>
            <a:ext cx="7022856" cy="3946540"/>
          </a:xfrm>
          <a:prstGeom prst="rect">
            <a:avLst/>
          </a:prstGeom>
          <a:noFill/>
        </p:spPr>
      </p:pic>
      <p:pic>
        <p:nvPicPr>
          <p:cNvPr id="99330" name="Picture 2" descr="Z:\G\GNLU_SPORTS_ARC_GAN_MSA1914\1914_REF_DOC\1914_Sports Complex_190510\763_Valkenswaard_F05.jpg"/>
          <p:cNvPicPr>
            <a:picLocks noChangeAspect="1" noChangeArrowheads="1"/>
          </p:cNvPicPr>
          <p:nvPr/>
        </p:nvPicPr>
        <p:blipFill>
          <a:blip r:embed="rId3" cstate="print"/>
          <a:srcRect t="12152"/>
          <a:stretch>
            <a:fillRect/>
          </a:stretch>
        </p:blipFill>
        <p:spPr bwMode="auto">
          <a:xfrm>
            <a:off x="2833736" y="5559551"/>
            <a:ext cx="7058234" cy="349117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64" name="Object 4"/>
          <p:cNvGraphicFramePr>
            <a:graphicFrameLocks noChangeAspect="1"/>
          </p:cNvGraphicFramePr>
          <p:nvPr/>
        </p:nvGraphicFramePr>
        <p:xfrm>
          <a:off x="253305" y="854060"/>
          <a:ext cx="11269870" cy="7966987"/>
        </p:xfrm>
        <a:graphic>
          <a:graphicData uri="http://schemas.openxmlformats.org/presentationml/2006/ole">
            <p:oleObj spid="_x0000_s277506" name="Acrobat Document" r:id="rId3" imgW="11342857" imgH="8019048" progId="AcroExch.Document.DC">
              <p:embed/>
            </p:oleObj>
          </a:graphicData>
        </a:graphic>
      </p:graphicFrame>
      <p:sp>
        <p:nvSpPr>
          <p:cNvPr id="4" name="TextBox 3"/>
          <p:cNvSpPr txBox="1"/>
          <p:nvPr/>
        </p:nvSpPr>
        <p:spPr>
          <a:xfrm>
            <a:off x="253304" y="322795"/>
            <a:ext cx="12219095" cy="376861"/>
          </a:xfrm>
          <a:prstGeom prst="rect">
            <a:avLst/>
          </a:prstGeom>
          <a:noFill/>
        </p:spPr>
        <p:txBody>
          <a:bodyPr wrap="square" lIns="68415" tIns="34208" rIns="68415" bIns="34208" rtlCol="0">
            <a:spAutoFit/>
          </a:bodyPr>
          <a:lstStyle/>
          <a:p>
            <a:pPr marL="457200" indent="-457200"/>
            <a:r>
              <a:rPr lang="en-US" sz="2000" dirty="0" smtClean="0"/>
              <a:t>Indoor sports complex _ Second Floor Plan</a:t>
            </a:r>
          </a:p>
        </p:txBody>
      </p:sp>
      <p:sp>
        <p:nvSpPr>
          <p:cNvPr id="24" name="TextBox 23"/>
          <p:cNvSpPr txBox="1"/>
          <p:nvPr/>
        </p:nvSpPr>
        <p:spPr>
          <a:xfrm>
            <a:off x="405704" y="7459539"/>
            <a:ext cx="12219095" cy="376861"/>
          </a:xfrm>
          <a:prstGeom prst="rect">
            <a:avLst/>
          </a:prstGeom>
          <a:noFill/>
        </p:spPr>
        <p:txBody>
          <a:bodyPr wrap="square" lIns="68415" tIns="34208" rIns="68415" bIns="34208" rtlCol="0">
            <a:spAutoFit/>
          </a:bodyPr>
          <a:lstStyle/>
          <a:p>
            <a:pPr marL="457200" indent="-457200"/>
            <a:r>
              <a:rPr lang="en-US" sz="2000" dirty="0" smtClean="0"/>
              <a:t>Built-up area –558 </a:t>
            </a:r>
            <a:r>
              <a:rPr lang="en-US" sz="2000" dirty="0" err="1" smtClean="0"/>
              <a:t>Sq.m</a:t>
            </a:r>
            <a:r>
              <a:rPr lang="en-US" sz="2000" dirty="0" smtClean="0"/>
              <a:t>.</a:t>
            </a:r>
          </a:p>
        </p:txBody>
      </p:sp>
      <p:sp>
        <p:nvSpPr>
          <p:cNvPr id="39" name="TextBox 38"/>
          <p:cNvSpPr txBox="1"/>
          <p:nvPr/>
        </p:nvSpPr>
        <p:spPr>
          <a:xfrm>
            <a:off x="11207805" y="3358595"/>
            <a:ext cx="1593795" cy="338554"/>
          </a:xfrm>
          <a:prstGeom prst="rect">
            <a:avLst/>
          </a:prstGeom>
          <a:noFill/>
        </p:spPr>
        <p:txBody>
          <a:bodyPr wrap="square" rtlCol="0">
            <a:spAutoFit/>
          </a:bodyPr>
          <a:lstStyle/>
          <a:p>
            <a:r>
              <a:rPr lang="en-US" sz="1600" dirty="0" smtClean="0">
                <a:cs typeface="Arial" pitchFamily="34" charset="0"/>
              </a:rPr>
              <a:t>Common room</a:t>
            </a:r>
          </a:p>
        </p:txBody>
      </p:sp>
      <p:sp>
        <p:nvSpPr>
          <p:cNvPr id="40" name="TextBox 39"/>
          <p:cNvSpPr txBox="1"/>
          <p:nvPr/>
        </p:nvSpPr>
        <p:spPr>
          <a:xfrm>
            <a:off x="9133020" y="1992485"/>
            <a:ext cx="910740" cy="338554"/>
          </a:xfrm>
          <a:prstGeom prst="rect">
            <a:avLst/>
          </a:prstGeom>
          <a:noFill/>
        </p:spPr>
        <p:txBody>
          <a:bodyPr wrap="square" rtlCol="0">
            <a:spAutoFit/>
          </a:bodyPr>
          <a:lstStyle/>
          <a:p>
            <a:r>
              <a:rPr lang="en-US" sz="1600" dirty="0" smtClean="0">
                <a:cs typeface="Arial" pitchFamily="34" charset="0"/>
              </a:rPr>
              <a:t>Store</a:t>
            </a:r>
          </a:p>
        </p:txBody>
      </p:sp>
      <p:sp>
        <p:nvSpPr>
          <p:cNvPr id="41" name="TextBox 40"/>
          <p:cNvSpPr txBox="1"/>
          <p:nvPr/>
        </p:nvSpPr>
        <p:spPr>
          <a:xfrm>
            <a:off x="11333975" y="6090815"/>
            <a:ext cx="1467625" cy="584775"/>
          </a:xfrm>
          <a:prstGeom prst="rect">
            <a:avLst/>
          </a:prstGeom>
          <a:noFill/>
        </p:spPr>
        <p:txBody>
          <a:bodyPr wrap="square" rtlCol="0">
            <a:spAutoFit/>
          </a:bodyPr>
          <a:lstStyle/>
          <a:p>
            <a:r>
              <a:rPr lang="en-US" sz="1600" dirty="0" smtClean="0">
                <a:cs typeface="Arial" pitchFamily="34" charset="0"/>
              </a:rPr>
              <a:t>Boys dormitory </a:t>
            </a:r>
          </a:p>
          <a:p>
            <a:r>
              <a:rPr lang="en-US" sz="1600" dirty="0" smtClean="0">
                <a:cs typeface="Arial" pitchFamily="34" charset="0"/>
              </a:rPr>
              <a:t>(38 boys) </a:t>
            </a:r>
          </a:p>
        </p:txBody>
      </p:sp>
      <p:sp>
        <p:nvSpPr>
          <p:cNvPr id="42" name="TextBox 41"/>
          <p:cNvSpPr txBox="1"/>
          <p:nvPr/>
        </p:nvSpPr>
        <p:spPr>
          <a:xfrm>
            <a:off x="11258080" y="4345230"/>
            <a:ext cx="2302470" cy="646331"/>
          </a:xfrm>
          <a:prstGeom prst="rect">
            <a:avLst/>
          </a:prstGeom>
          <a:noFill/>
        </p:spPr>
        <p:txBody>
          <a:bodyPr wrap="square" rtlCol="0">
            <a:spAutoFit/>
          </a:bodyPr>
          <a:lstStyle/>
          <a:p>
            <a:r>
              <a:rPr lang="en-US" sz="1800" dirty="0" smtClean="0">
                <a:cs typeface="Arial" pitchFamily="34" charset="0"/>
              </a:rPr>
              <a:t>Boys </a:t>
            </a:r>
            <a:r>
              <a:rPr lang="en-US" sz="1600" dirty="0" smtClean="0">
                <a:cs typeface="Arial" pitchFamily="34" charset="0"/>
              </a:rPr>
              <a:t>dormitory</a:t>
            </a:r>
            <a:r>
              <a:rPr lang="en-US" sz="1800" dirty="0" smtClean="0">
                <a:cs typeface="Arial" pitchFamily="34" charset="0"/>
              </a:rPr>
              <a:t> </a:t>
            </a:r>
          </a:p>
          <a:p>
            <a:r>
              <a:rPr lang="en-US" sz="1800" dirty="0" smtClean="0">
                <a:cs typeface="Arial" pitchFamily="34" charset="0"/>
              </a:rPr>
              <a:t>(26 boys) </a:t>
            </a:r>
          </a:p>
        </p:txBody>
      </p:sp>
      <p:cxnSp>
        <p:nvCxnSpPr>
          <p:cNvPr id="43" name="Straight Arrow Connector 42"/>
          <p:cNvCxnSpPr/>
          <p:nvPr/>
        </p:nvCxnSpPr>
        <p:spPr>
          <a:xfrm flipH="1">
            <a:off x="10954500" y="4648810"/>
            <a:ext cx="607160"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flipH="1">
            <a:off x="10752436" y="3662175"/>
            <a:ext cx="834845"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9436600" y="2296065"/>
            <a:ext cx="0" cy="30358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10954500" y="6394395"/>
            <a:ext cx="607160" cy="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52" name="Rectangle 51"/>
          <p:cNvSpPr/>
          <p:nvPr/>
        </p:nvSpPr>
        <p:spPr>
          <a:xfrm rot="16200000">
            <a:off x="8650598" y="4599967"/>
            <a:ext cx="1576201" cy="307777"/>
          </a:xfrm>
          <a:prstGeom prst="rect">
            <a:avLst/>
          </a:prstGeom>
        </p:spPr>
        <p:txBody>
          <a:bodyPr wrap="none">
            <a:spAutoFit/>
          </a:bodyPr>
          <a:lstStyle/>
          <a:p>
            <a:r>
              <a:rPr lang="en-US" sz="1400" dirty="0" smtClean="0">
                <a:cs typeface="Arial" pitchFamily="34" charset="0"/>
              </a:rPr>
              <a:t>5.2m wide corridor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5590" name="Object 6"/>
          <p:cNvGraphicFramePr>
            <a:graphicFrameLocks noChangeAspect="1"/>
          </p:cNvGraphicFramePr>
          <p:nvPr/>
        </p:nvGraphicFramePr>
        <p:xfrm>
          <a:off x="860465" y="1157640"/>
          <a:ext cx="10549405" cy="7457669"/>
        </p:xfrm>
        <a:graphic>
          <a:graphicData uri="http://schemas.openxmlformats.org/presentationml/2006/ole">
            <p:oleObj spid="_x0000_s278530" name="Acrobat Document" r:id="rId3" imgW="11342857" imgH="8019048" progId="AcroExch.Document.DC">
              <p:embed/>
            </p:oleObj>
          </a:graphicData>
        </a:graphic>
      </p:graphicFrame>
      <p:sp>
        <p:nvSpPr>
          <p:cNvPr id="4" name="TextBox 3"/>
          <p:cNvSpPr txBox="1"/>
          <p:nvPr/>
        </p:nvSpPr>
        <p:spPr>
          <a:xfrm>
            <a:off x="2833735" y="755948"/>
            <a:ext cx="2352745" cy="1084747"/>
          </a:xfrm>
          <a:prstGeom prst="rect">
            <a:avLst/>
          </a:prstGeom>
          <a:noFill/>
        </p:spPr>
        <p:txBody>
          <a:bodyPr wrap="square" lIns="68415" tIns="34208" rIns="68415" bIns="34208" rtlCol="0">
            <a:spAutoFit/>
          </a:bodyPr>
          <a:lstStyle/>
          <a:p>
            <a:pPr marL="457200" indent="-457200"/>
            <a:endParaRPr lang="en-US" sz="1800" dirty="0" smtClean="0"/>
          </a:p>
          <a:p>
            <a:pPr marL="457200" indent="-457200"/>
            <a:r>
              <a:rPr lang="en-US" sz="1600" dirty="0" smtClean="0"/>
              <a:t>Third Floor Plan</a:t>
            </a:r>
          </a:p>
          <a:p>
            <a:pPr marL="457200" indent="-457200"/>
            <a:r>
              <a:rPr lang="en-US" sz="1600" dirty="0" smtClean="0"/>
              <a:t>                                                                                                                       </a:t>
            </a:r>
          </a:p>
          <a:p>
            <a:pPr marL="457200" indent="-457200"/>
            <a:r>
              <a:rPr lang="en-US" sz="1600" dirty="0" smtClean="0"/>
              <a:t>VIP Accommodation</a:t>
            </a:r>
          </a:p>
        </p:txBody>
      </p:sp>
      <p:sp>
        <p:nvSpPr>
          <p:cNvPr id="24" name="TextBox 23"/>
          <p:cNvSpPr txBox="1"/>
          <p:nvPr/>
        </p:nvSpPr>
        <p:spPr>
          <a:xfrm>
            <a:off x="4123950" y="8747140"/>
            <a:ext cx="3415275" cy="346083"/>
          </a:xfrm>
          <a:prstGeom prst="rect">
            <a:avLst/>
          </a:prstGeom>
          <a:noFill/>
        </p:spPr>
        <p:txBody>
          <a:bodyPr wrap="square" lIns="68415" tIns="34208" rIns="68415" bIns="34208" rtlCol="0">
            <a:spAutoFit/>
          </a:bodyPr>
          <a:lstStyle/>
          <a:p>
            <a:pPr marL="457200" indent="-457200"/>
            <a:r>
              <a:rPr lang="en-US" sz="1800" dirty="0" smtClean="0"/>
              <a:t>Built-up area per floor – 558 </a:t>
            </a:r>
            <a:r>
              <a:rPr lang="en-US" sz="1800" dirty="0" err="1" smtClean="0"/>
              <a:t>Sq.m</a:t>
            </a:r>
            <a:r>
              <a:rPr lang="en-US" sz="1800" dirty="0" smtClean="0"/>
              <a:t>.</a:t>
            </a:r>
          </a:p>
        </p:txBody>
      </p:sp>
      <p:sp>
        <p:nvSpPr>
          <p:cNvPr id="7" name="TextBox 6"/>
          <p:cNvSpPr txBox="1"/>
          <p:nvPr/>
        </p:nvSpPr>
        <p:spPr>
          <a:xfrm>
            <a:off x="2074785" y="2979120"/>
            <a:ext cx="986635" cy="338554"/>
          </a:xfrm>
          <a:prstGeom prst="rect">
            <a:avLst/>
          </a:prstGeom>
          <a:noFill/>
        </p:spPr>
        <p:txBody>
          <a:bodyPr wrap="square" rtlCol="0">
            <a:spAutoFit/>
          </a:bodyPr>
          <a:lstStyle/>
          <a:p>
            <a:r>
              <a:rPr lang="en-US" sz="1600" dirty="0" smtClean="0">
                <a:cs typeface="Arial" pitchFamily="34" charset="0"/>
              </a:rPr>
              <a:t>Lobby</a:t>
            </a:r>
          </a:p>
        </p:txBody>
      </p:sp>
      <p:sp>
        <p:nvSpPr>
          <p:cNvPr id="9" name="TextBox 8"/>
          <p:cNvSpPr txBox="1"/>
          <p:nvPr/>
        </p:nvSpPr>
        <p:spPr>
          <a:xfrm>
            <a:off x="1695310" y="1688905"/>
            <a:ext cx="986635" cy="338554"/>
          </a:xfrm>
          <a:prstGeom prst="rect">
            <a:avLst/>
          </a:prstGeom>
          <a:noFill/>
        </p:spPr>
        <p:txBody>
          <a:bodyPr wrap="square" rtlCol="0">
            <a:spAutoFit/>
          </a:bodyPr>
          <a:lstStyle/>
          <a:p>
            <a:r>
              <a:rPr lang="en-US" sz="1600" dirty="0" smtClean="0">
                <a:cs typeface="Arial" pitchFamily="34" charset="0"/>
              </a:rPr>
              <a:t>Store</a:t>
            </a:r>
          </a:p>
        </p:txBody>
      </p:sp>
      <p:sp>
        <p:nvSpPr>
          <p:cNvPr id="10" name="TextBox 9"/>
          <p:cNvSpPr txBox="1"/>
          <p:nvPr/>
        </p:nvSpPr>
        <p:spPr>
          <a:xfrm>
            <a:off x="1619415" y="8443560"/>
            <a:ext cx="2656325" cy="584775"/>
          </a:xfrm>
          <a:prstGeom prst="rect">
            <a:avLst/>
          </a:prstGeom>
          <a:noFill/>
        </p:spPr>
        <p:txBody>
          <a:bodyPr wrap="square" rtlCol="0">
            <a:spAutoFit/>
          </a:bodyPr>
          <a:lstStyle/>
          <a:p>
            <a:r>
              <a:rPr lang="en-US" sz="1600" dirty="0" smtClean="0">
                <a:cs typeface="Arial" pitchFamily="34" charset="0"/>
              </a:rPr>
              <a:t>9 single sharing room</a:t>
            </a:r>
          </a:p>
          <a:p>
            <a:r>
              <a:rPr lang="en-US" sz="1600" dirty="0" smtClean="0">
                <a:cs typeface="Arial" pitchFamily="34" charset="0"/>
              </a:rPr>
              <a:t>Two suite rooms</a:t>
            </a:r>
          </a:p>
        </p:txBody>
      </p:sp>
      <p:sp>
        <p:nvSpPr>
          <p:cNvPr id="11" name="TextBox 10"/>
          <p:cNvSpPr txBox="1"/>
          <p:nvPr/>
        </p:nvSpPr>
        <p:spPr>
          <a:xfrm>
            <a:off x="7766910" y="8443560"/>
            <a:ext cx="4174225" cy="584775"/>
          </a:xfrm>
          <a:prstGeom prst="rect">
            <a:avLst/>
          </a:prstGeom>
          <a:noFill/>
        </p:spPr>
        <p:txBody>
          <a:bodyPr wrap="square" rtlCol="0">
            <a:spAutoFit/>
          </a:bodyPr>
          <a:lstStyle/>
          <a:p>
            <a:r>
              <a:rPr lang="en-US" sz="1600" dirty="0" smtClean="0">
                <a:cs typeface="Arial" pitchFamily="34" charset="0"/>
              </a:rPr>
              <a:t>13 two sharing room per floor</a:t>
            </a:r>
          </a:p>
          <a:p>
            <a:r>
              <a:rPr lang="en-US" sz="1600" dirty="0" smtClean="0">
                <a:cs typeface="Arial" pitchFamily="34" charset="0"/>
              </a:rPr>
              <a:t>Total 52 rooms</a:t>
            </a:r>
          </a:p>
        </p:txBody>
      </p:sp>
      <p:sp>
        <p:nvSpPr>
          <p:cNvPr id="13" name="Rectangle 12"/>
          <p:cNvSpPr/>
          <p:nvPr/>
        </p:nvSpPr>
        <p:spPr>
          <a:xfrm rot="16200000">
            <a:off x="2189945" y="5596179"/>
            <a:ext cx="1777923" cy="338554"/>
          </a:xfrm>
          <a:prstGeom prst="rect">
            <a:avLst/>
          </a:prstGeom>
        </p:spPr>
        <p:txBody>
          <a:bodyPr wrap="none">
            <a:spAutoFit/>
          </a:bodyPr>
          <a:lstStyle/>
          <a:p>
            <a:r>
              <a:rPr lang="en-US" sz="1600" dirty="0" smtClean="0">
                <a:cs typeface="Arial" pitchFamily="34" charset="0"/>
              </a:rPr>
              <a:t>2.5m wide corridor</a:t>
            </a:r>
          </a:p>
        </p:txBody>
      </p:sp>
      <p:sp>
        <p:nvSpPr>
          <p:cNvPr id="15" name="Rectangle 14"/>
          <p:cNvSpPr/>
          <p:nvPr/>
        </p:nvSpPr>
        <p:spPr>
          <a:xfrm rot="16200000">
            <a:off x="8033860" y="5672076"/>
            <a:ext cx="1777923" cy="338554"/>
          </a:xfrm>
          <a:prstGeom prst="rect">
            <a:avLst/>
          </a:prstGeom>
        </p:spPr>
        <p:txBody>
          <a:bodyPr wrap="none">
            <a:spAutoFit/>
          </a:bodyPr>
          <a:lstStyle/>
          <a:p>
            <a:r>
              <a:rPr lang="en-US" sz="1600" dirty="0" smtClean="0">
                <a:cs typeface="Arial" pitchFamily="34" charset="0"/>
              </a:rPr>
              <a:t>2.5m wide corridor</a:t>
            </a:r>
          </a:p>
        </p:txBody>
      </p:sp>
      <p:sp>
        <p:nvSpPr>
          <p:cNvPr id="12" name="TextBox 11"/>
          <p:cNvSpPr txBox="1"/>
          <p:nvPr/>
        </p:nvSpPr>
        <p:spPr>
          <a:xfrm>
            <a:off x="8525860" y="1005850"/>
            <a:ext cx="3491170" cy="807748"/>
          </a:xfrm>
          <a:prstGeom prst="rect">
            <a:avLst/>
          </a:prstGeom>
          <a:noFill/>
        </p:spPr>
        <p:txBody>
          <a:bodyPr wrap="square" lIns="68415" tIns="34208" rIns="68415" bIns="34208" rtlCol="0">
            <a:spAutoFit/>
          </a:bodyPr>
          <a:lstStyle/>
          <a:p>
            <a:pPr marL="457200" indent="-457200"/>
            <a:r>
              <a:rPr lang="en-US" sz="1600" dirty="0" smtClean="0"/>
              <a:t>Fourth to Seventh Floor plan – typical</a:t>
            </a:r>
          </a:p>
          <a:p>
            <a:pPr marL="457200" indent="-457200"/>
            <a:endParaRPr lang="en-US" sz="1600" dirty="0" smtClean="0"/>
          </a:p>
          <a:p>
            <a:pPr marL="457200" indent="-457200"/>
            <a:r>
              <a:rPr lang="en-US" sz="1600" dirty="0" smtClean="0"/>
              <a:t>Players Accommodation </a:t>
            </a:r>
          </a:p>
        </p:txBody>
      </p:sp>
      <p:sp>
        <p:nvSpPr>
          <p:cNvPr id="14" name="TextBox 13"/>
          <p:cNvSpPr txBox="1"/>
          <p:nvPr/>
        </p:nvSpPr>
        <p:spPr>
          <a:xfrm>
            <a:off x="253304" y="322795"/>
            <a:ext cx="12219095" cy="376861"/>
          </a:xfrm>
          <a:prstGeom prst="rect">
            <a:avLst/>
          </a:prstGeom>
          <a:noFill/>
        </p:spPr>
        <p:txBody>
          <a:bodyPr wrap="square" lIns="68415" tIns="34208" rIns="68415" bIns="34208" rtlCol="0">
            <a:spAutoFit/>
          </a:bodyPr>
          <a:lstStyle/>
          <a:p>
            <a:pPr marL="457200" indent="-457200"/>
            <a:r>
              <a:rPr lang="en-US" sz="2000" dirty="0" smtClean="0"/>
              <a:t>Indoor sports complex</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345230"/>
            <a:ext cx="6375180" cy="438416"/>
          </a:xfrm>
          <a:prstGeom prst="rect">
            <a:avLst/>
          </a:prstGeom>
          <a:noFill/>
        </p:spPr>
        <p:txBody>
          <a:bodyPr wrap="square" lIns="68407" tIns="34203" rIns="68407" bIns="34203" rtlCol="0">
            <a:spAutoFit/>
          </a:bodyPr>
          <a:lstStyle/>
          <a:p>
            <a:pPr marL="457145" indent="-457145" algn="ctr"/>
            <a:r>
              <a:rPr lang="en-US" sz="2400" dirty="0" smtClean="0"/>
              <a:t>Swimming pool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5" y="322795"/>
            <a:ext cx="12548295" cy="376860"/>
          </a:xfrm>
          <a:prstGeom prst="rect">
            <a:avLst/>
          </a:prstGeom>
          <a:noFill/>
        </p:spPr>
        <p:txBody>
          <a:bodyPr wrap="square" lIns="68407" tIns="34203" rIns="68407" bIns="34203" rtlCol="0">
            <a:spAutoFit/>
          </a:bodyPr>
          <a:lstStyle/>
          <a:p>
            <a:pPr marL="457145" indent="-457145"/>
            <a:r>
              <a:rPr lang="en-US" sz="2000" dirty="0" smtClean="0"/>
              <a:t>Indoor sports complex</a:t>
            </a:r>
          </a:p>
        </p:txBody>
      </p:sp>
      <p:graphicFrame>
        <p:nvGraphicFramePr>
          <p:cNvPr id="177157" name="Object 5"/>
          <p:cNvGraphicFramePr>
            <a:graphicFrameLocks noChangeAspect="1"/>
          </p:cNvGraphicFramePr>
          <p:nvPr/>
        </p:nvGraphicFramePr>
        <p:xfrm>
          <a:off x="784226" y="930275"/>
          <a:ext cx="11002963" cy="7778750"/>
        </p:xfrm>
        <a:graphic>
          <a:graphicData uri="http://schemas.openxmlformats.org/presentationml/2006/ole">
            <p:oleObj spid="_x0000_s192514" name="Acrobat Document" r:id="rId3" imgW="11342857" imgH="8019048" progId="AcroExch.Document.DC">
              <p:embed/>
            </p:oleObj>
          </a:graphicData>
        </a:graphic>
      </p:graphicFrame>
      <p:sp>
        <p:nvSpPr>
          <p:cNvPr id="31" name="Rectangle 30"/>
          <p:cNvSpPr/>
          <p:nvPr/>
        </p:nvSpPr>
        <p:spPr>
          <a:xfrm rot="6038778">
            <a:off x="8696445" y="6163475"/>
            <a:ext cx="2894431" cy="1821480"/>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1" name="Object 3"/>
          <p:cNvGraphicFramePr>
            <a:graphicFrameLocks noChangeAspect="1"/>
          </p:cNvGraphicFramePr>
          <p:nvPr/>
        </p:nvGraphicFramePr>
        <p:xfrm>
          <a:off x="1998891" y="854076"/>
          <a:ext cx="8353425" cy="8194675"/>
        </p:xfrm>
        <a:graphic>
          <a:graphicData uri="http://schemas.openxmlformats.org/presentationml/2006/ole">
            <p:oleObj spid="_x0000_s196611" name="Acrobat Document" r:id="rId3" imgW="8019048" imgH="11342857" progId="AcroExch.Document.DC">
              <p:embed/>
            </p:oleObj>
          </a:graphicData>
        </a:graphic>
      </p:graphicFrame>
      <p:sp>
        <p:nvSpPr>
          <p:cNvPr id="16" name="TextBox 15"/>
          <p:cNvSpPr txBox="1"/>
          <p:nvPr/>
        </p:nvSpPr>
        <p:spPr>
          <a:xfrm>
            <a:off x="253305" y="339749"/>
            <a:ext cx="11460145" cy="992404"/>
          </a:xfrm>
          <a:prstGeom prst="rect">
            <a:avLst/>
          </a:prstGeom>
          <a:noFill/>
        </p:spPr>
        <p:txBody>
          <a:bodyPr wrap="square" lIns="68407" tIns="34203" rIns="68407" bIns="34203" rtlCol="0">
            <a:spAutoFit/>
          </a:bodyPr>
          <a:lstStyle/>
          <a:p>
            <a:pPr marL="457145" indent="-457145"/>
            <a:r>
              <a:rPr lang="en-US" sz="2000" dirty="0" smtClean="0"/>
              <a:t>Swimming pool plan</a:t>
            </a:r>
          </a:p>
          <a:p>
            <a:pPr marL="457145" indent="-457145"/>
            <a:endParaRPr lang="en-US" sz="2000" dirty="0" smtClean="0"/>
          </a:p>
          <a:p>
            <a:pPr marL="457145" indent="-457145"/>
            <a:endParaRPr lang="en-US" sz="2000" dirty="0" smtClean="0"/>
          </a:p>
        </p:txBody>
      </p:sp>
      <p:sp>
        <p:nvSpPr>
          <p:cNvPr id="12" name="TextBox 11"/>
          <p:cNvSpPr txBox="1"/>
          <p:nvPr/>
        </p:nvSpPr>
        <p:spPr>
          <a:xfrm>
            <a:off x="4199846" y="8443562"/>
            <a:ext cx="2808114" cy="646319"/>
          </a:xfrm>
          <a:prstGeom prst="rect">
            <a:avLst/>
          </a:prstGeom>
          <a:noFill/>
        </p:spPr>
        <p:txBody>
          <a:bodyPr wrap="square" lIns="91428" tIns="45714" rIns="91428" bIns="45714" rtlCol="0">
            <a:spAutoFit/>
          </a:bodyPr>
          <a:lstStyle/>
          <a:p>
            <a:r>
              <a:rPr lang="en-US" sz="1800" dirty="0" smtClean="0">
                <a:cs typeface="Arial" pitchFamily="34" charset="0"/>
              </a:rPr>
              <a:t>Changing and </a:t>
            </a:r>
          </a:p>
          <a:p>
            <a:r>
              <a:rPr lang="en-US" sz="1800" dirty="0" smtClean="0">
                <a:cs typeface="Arial" pitchFamily="34" charset="0"/>
              </a:rPr>
              <a:t>shower room (F)</a:t>
            </a:r>
          </a:p>
        </p:txBody>
      </p:sp>
      <p:sp>
        <p:nvSpPr>
          <p:cNvPr id="14" name="TextBox 13"/>
          <p:cNvSpPr txBox="1"/>
          <p:nvPr/>
        </p:nvSpPr>
        <p:spPr>
          <a:xfrm>
            <a:off x="8298175" y="1688906"/>
            <a:ext cx="2808114" cy="400110"/>
          </a:xfrm>
          <a:prstGeom prst="rect">
            <a:avLst/>
          </a:prstGeom>
          <a:noFill/>
        </p:spPr>
        <p:txBody>
          <a:bodyPr wrap="square" lIns="91428" tIns="45714" rIns="91428" bIns="45714" rtlCol="0">
            <a:spAutoFit/>
          </a:bodyPr>
          <a:lstStyle/>
          <a:p>
            <a:r>
              <a:rPr lang="en-US" sz="2000" dirty="0" smtClean="0">
                <a:cs typeface="Arial" pitchFamily="34" charset="0"/>
              </a:rPr>
              <a:t>Pump room</a:t>
            </a:r>
          </a:p>
        </p:txBody>
      </p:sp>
      <p:sp>
        <p:nvSpPr>
          <p:cNvPr id="18" name="TextBox 17"/>
          <p:cNvSpPr txBox="1"/>
          <p:nvPr/>
        </p:nvSpPr>
        <p:spPr>
          <a:xfrm>
            <a:off x="1998891" y="8443562"/>
            <a:ext cx="2808114" cy="646319"/>
          </a:xfrm>
          <a:prstGeom prst="rect">
            <a:avLst/>
          </a:prstGeom>
          <a:noFill/>
        </p:spPr>
        <p:txBody>
          <a:bodyPr wrap="square" lIns="91428" tIns="45714" rIns="91428" bIns="45714" rtlCol="0">
            <a:spAutoFit/>
          </a:bodyPr>
          <a:lstStyle/>
          <a:p>
            <a:r>
              <a:rPr lang="en-US" sz="1800" dirty="0" smtClean="0">
                <a:cs typeface="Arial" pitchFamily="34" charset="0"/>
              </a:rPr>
              <a:t>Changing and </a:t>
            </a:r>
          </a:p>
          <a:p>
            <a:r>
              <a:rPr lang="en-US" sz="1800" dirty="0" smtClean="0">
                <a:cs typeface="Arial" pitchFamily="34" charset="0"/>
              </a:rPr>
              <a:t>shower Room (M)</a:t>
            </a:r>
          </a:p>
        </p:txBody>
      </p:sp>
      <p:sp>
        <p:nvSpPr>
          <p:cNvPr id="21" name="TextBox 20"/>
          <p:cNvSpPr txBox="1"/>
          <p:nvPr/>
        </p:nvSpPr>
        <p:spPr>
          <a:xfrm>
            <a:off x="5945430" y="2351326"/>
            <a:ext cx="1517900" cy="400110"/>
          </a:xfrm>
          <a:prstGeom prst="rect">
            <a:avLst/>
          </a:prstGeom>
          <a:noFill/>
        </p:spPr>
        <p:txBody>
          <a:bodyPr wrap="square" lIns="91428" tIns="45714" rIns="91428" bIns="45714" rtlCol="0">
            <a:spAutoFit/>
          </a:bodyPr>
          <a:lstStyle/>
          <a:p>
            <a:pPr algn="ctr"/>
            <a:r>
              <a:rPr lang="en-US" sz="2000" dirty="0" smtClean="0">
                <a:cs typeface="Arial" pitchFamily="34" charset="0"/>
              </a:rPr>
              <a:t>Lobby </a:t>
            </a:r>
          </a:p>
        </p:txBody>
      </p:sp>
      <p:sp>
        <p:nvSpPr>
          <p:cNvPr id="23" name="TextBox 22"/>
          <p:cNvSpPr txBox="1"/>
          <p:nvPr/>
        </p:nvSpPr>
        <p:spPr>
          <a:xfrm>
            <a:off x="9740181" y="5028285"/>
            <a:ext cx="3642960" cy="372399"/>
          </a:xfrm>
          <a:prstGeom prst="rect">
            <a:avLst/>
          </a:prstGeom>
          <a:noFill/>
        </p:spPr>
        <p:txBody>
          <a:bodyPr wrap="square" lIns="91428" tIns="45714" rIns="91428" bIns="45714" rtlCol="0">
            <a:spAutoFit/>
          </a:bodyPr>
          <a:lstStyle/>
          <a:p>
            <a:r>
              <a:rPr lang="en-US" sz="1800" dirty="0" smtClean="0">
                <a:cs typeface="Arial" pitchFamily="34" charset="0"/>
              </a:rPr>
              <a:t>Spectators’ seating 200 </a:t>
            </a:r>
            <a:r>
              <a:rPr lang="en-US" sz="1800" dirty="0" err="1" smtClean="0">
                <a:cs typeface="Arial" pitchFamily="34" charset="0"/>
              </a:rPr>
              <a:t>pax</a:t>
            </a:r>
            <a:endParaRPr lang="en-US" sz="1800" dirty="0" smtClean="0">
              <a:cs typeface="Arial" pitchFamily="34" charset="0"/>
            </a:endParaRPr>
          </a:p>
        </p:txBody>
      </p:sp>
      <p:sp>
        <p:nvSpPr>
          <p:cNvPr id="27" name="TextBox 26"/>
          <p:cNvSpPr txBox="1"/>
          <p:nvPr/>
        </p:nvSpPr>
        <p:spPr>
          <a:xfrm rot="16755722">
            <a:off x="3826379" y="3589857"/>
            <a:ext cx="2808114" cy="400110"/>
          </a:xfrm>
          <a:prstGeom prst="rect">
            <a:avLst/>
          </a:prstGeom>
          <a:noFill/>
        </p:spPr>
        <p:txBody>
          <a:bodyPr wrap="square" lIns="91428" tIns="45714" rIns="91428" bIns="45714" rtlCol="0">
            <a:spAutoFit/>
          </a:bodyPr>
          <a:lstStyle/>
          <a:p>
            <a:r>
              <a:rPr lang="en-US" sz="2000" dirty="0" smtClean="0">
                <a:cs typeface="Arial" pitchFamily="34" charset="0"/>
              </a:rPr>
              <a:t>6m wide internal road</a:t>
            </a:r>
          </a:p>
        </p:txBody>
      </p:sp>
      <p:cxnSp>
        <p:nvCxnSpPr>
          <p:cNvPr id="26" name="Straight Arrow Connector 25"/>
          <p:cNvCxnSpPr/>
          <p:nvPr/>
        </p:nvCxnSpPr>
        <p:spPr>
          <a:xfrm flipV="1">
            <a:off x="3516791" y="7456925"/>
            <a:ext cx="1" cy="129021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V="1">
            <a:off x="4275741" y="7532820"/>
            <a:ext cx="1" cy="1290215"/>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2" name="Isosceles Triangle 31"/>
          <p:cNvSpPr/>
          <p:nvPr/>
        </p:nvSpPr>
        <p:spPr>
          <a:xfrm rot="5400000">
            <a:off x="5612872" y="1717883"/>
            <a:ext cx="378948" cy="32099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cxnSp>
        <p:nvCxnSpPr>
          <p:cNvPr id="34" name="Straight Arrow Connector 33"/>
          <p:cNvCxnSpPr/>
          <p:nvPr/>
        </p:nvCxnSpPr>
        <p:spPr>
          <a:xfrm flipH="1">
            <a:off x="8298177" y="5255971"/>
            <a:ext cx="1366109" cy="1"/>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rot="526091">
            <a:off x="6628486" y="2903226"/>
            <a:ext cx="1062530" cy="400110"/>
          </a:xfrm>
          <a:prstGeom prst="rect">
            <a:avLst/>
          </a:prstGeom>
          <a:noFill/>
        </p:spPr>
        <p:txBody>
          <a:bodyPr wrap="square" lIns="91428" tIns="45714" rIns="91428" bIns="45714" rtlCol="0">
            <a:spAutoFit/>
          </a:bodyPr>
          <a:lstStyle/>
          <a:p>
            <a:r>
              <a:rPr lang="en-US" sz="2000" dirty="0" smtClean="0">
                <a:cs typeface="Arial" pitchFamily="34" charset="0"/>
              </a:rPr>
              <a:t>25m</a:t>
            </a:r>
          </a:p>
        </p:txBody>
      </p:sp>
      <p:sp>
        <p:nvSpPr>
          <p:cNvPr id="38" name="TextBox 37"/>
          <p:cNvSpPr txBox="1"/>
          <p:nvPr/>
        </p:nvSpPr>
        <p:spPr>
          <a:xfrm rot="16716558">
            <a:off x="7413686" y="5155772"/>
            <a:ext cx="1062530" cy="400110"/>
          </a:xfrm>
          <a:prstGeom prst="rect">
            <a:avLst/>
          </a:prstGeom>
          <a:noFill/>
        </p:spPr>
        <p:txBody>
          <a:bodyPr wrap="square" lIns="91428" tIns="45714" rIns="91428" bIns="45714" rtlCol="0">
            <a:spAutoFit/>
          </a:bodyPr>
          <a:lstStyle/>
          <a:p>
            <a:r>
              <a:rPr lang="en-US" sz="2000" dirty="0" smtClean="0">
                <a:cs typeface="Arial" pitchFamily="34" charset="0"/>
              </a:rPr>
              <a:t>50m</a:t>
            </a:r>
          </a:p>
        </p:txBody>
      </p:sp>
      <p:sp>
        <p:nvSpPr>
          <p:cNvPr id="39" name="Rectangle 38"/>
          <p:cNvSpPr/>
          <p:nvPr/>
        </p:nvSpPr>
        <p:spPr>
          <a:xfrm rot="601022">
            <a:off x="7491705" y="2625627"/>
            <a:ext cx="607160" cy="37947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cxnSp>
        <p:nvCxnSpPr>
          <p:cNvPr id="15" name="Straight Arrow Connector 14"/>
          <p:cNvCxnSpPr/>
          <p:nvPr/>
        </p:nvCxnSpPr>
        <p:spPr>
          <a:xfrm flipH="1">
            <a:off x="7994596" y="1992486"/>
            <a:ext cx="1062531" cy="758950"/>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37316" y="2220171"/>
            <a:ext cx="6526971" cy="5078301"/>
          </a:xfrm>
          <a:prstGeom prst="rect">
            <a:avLst/>
          </a:prstGeom>
          <a:noFill/>
        </p:spPr>
        <p:txBody>
          <a:bodyPr wrap="square" lIns="91428" tIns="45714" rIns="91428" bIns="45714" rtlCol="0">
            <a:spAutoFit/>
          </a:bodyPr>
          <a:lstStyle/>
          <a:p>
            <a:pPr marL="342859" indent="-342859" algn="ctr"/>
            <a:r>
              <a:rPr lang="en-US" sz="2000" dirty="0">
                <a:cs typeface="Arial" pitchFamily="34" charset="0"/>
              </a:rPr>
              <a:t>Project </a:t>
            </a:r>
            <a:r>
              <a:rPr lang="en-US" sz="2000"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400" b="1"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Z:\G\GNLU_SPORTS_ARC_GAN_MSA1914\1914_REF_DOC\1914_Sports Standards_190426\Swimming-Long-Course-Meter-LCM-Olympic-Pool-Dimensions-500x580.jpg"/>
          <p:cNvPicPr>
            <a:picLocks noChangeAspect="1" noChangeArrowheads="1"/>
          </p:cNvPicPr>
          <p:nvPr/>
        </p:nvPicPr>
        <p:blipFill>
          <a:blip r:embed="rId2" cstate="print">
            <a:lum bright="10000"/>
          </a:blip>
          <a:srcRect/>
          <a:stretch>
            <a:fillRect/>
          </a:stretch>
        </p:blipFill>
        <p:spPr bwMode="auto">
          <a:xfrm>
            <a:off x="5490062" y="1544967"/>
            <a:ext cx="6932065" cy="5975918"/>
          </a:xfrm>
          <a:prstGeom prst="rect">
            <a:avLst/>
          </a:prstGeom>
          <a:noFill/>
        </p:spPr>
      </p:pic>
      <p:sp>
        <p:nvSpPr>
          <p:cNvPr id="16" name="TextBox 15"/>
          <p:cNvSpPr txBox="1"/>
          <p:nvPr/>
        </p:nvSpPr>
        <p:spPr>
          <a:xfrm>
            <a:off x="253305" y="339749"/>
            <a:ext cx="11460145" cy="1300180"/>
          </a:xfrm>
          <a:prstGeom prst="rect">
            <a:avLst/>
          </a:prstGeom>
          <a:noFill/>
        </p:spPr>
        <p:txBody>
          <a:bodyPr wrap="square" lIns="68407" tIns="34203" rIns="68407" bIns="34203" rtlCol="0">
            <a:spAutoFit/>
          </a:bodyPr>
          <a:lstStyle/>
          <a:p>
            <a:pPr marL="457145" indent="-457145"/>
            <a:r>
              <a:rPr lang="en-US" sz="2000" dirty="0" smtClean="0"/>
              <a:t>Swimming pool norms as per SAI &amp; FINA: Federation International de National Amateur (FINA)  </a:t>
            </a:r>
          </a:p>
          <a:p>
            <a:pPr marL="457145" indent="-457145"/>
            <a:endParaRPr lang="en-US" sz="2000" dirty="0" smtClean="0"/>
          </a:p>
          <a:p>
            <a:pPr marL="457145" indent="-457145"/>
            <a:endParaRPr lang="en-US" sz="2000" dirty="0" smtClean="0"/>
          </a:p>
          <a:p>
            <a:pPr marL="457145" indent="-457145"/>
            <a:endParaRPr lang="en-US" sz="2000" dirty="0" smtClean="0"/>
          </a:p>
        </p:txBody>
      </p:sp>
      <p:sp>
        <p:nvSpPr>
          <p:cNvPr id="3" name="Rectangle 2"/>
          <p:cNvSpPr/>
          <p:nvPr/>
        </p:nvSpPr>
        <p:spPr>
          <a:xfrm>
            <a:off x="329201" y="1309430"/>
            <a:ext cx="12472400" cy="2862310"/>
          </a:xfrm>
          <a:prstGeom prst="rect">
            <a:avLst/>
          </a:prstGeom>
        </p:spPr>
        <p:txBody>
          <a:bodyPr wrap="square" lIns="91428" tIns="45714" rIns="91428" bIns="45714">
            <a:spAutoFit/>
          </a:bodyPr>
          <a:lstStyle/>
          <a:p>
            <a:endParaRPr lang="en-US" sz="2000" dirty="0" smtClean="0"/>
          </a:p>
          <a:p>
            <a:pPr>
              <a:buFont typeface="Wingdings" pitchFamily="2" charset="2"/>
              <a:buChar char="Ø"/>
            </a:pPr>
            <a:r>
              <a:rPr lang="en-US" sz="2000" dirty="0" smtClean="0"/>
              <a:t>   Length and width - 50 x 25m</a:t>
            </a:r>
          </a:p>
          <a:p>
            <a:pPr>
              <a:buFont typeface="Wingdings" pitchFamily="2" charset="2"/>
              <a:buChar char="Ø"/>
            </a:pPr>
            <a:endParaRPr lang="en-US" sz="2000" dirty="0" smtClean="0"/>
          </a:p>
          <a:p>
            <a:pPr>
              <a:buFont typeface="Wingdings" pitchFamily="2" charset="2"/>
              <a:buChar char="Ø"/>
            </a:pPr>
            <a:r>
              <a:rPr lang="en-US" sz="2000" dirty="0" smtClean="0"/>
              <a:t>   Depth - 2 m</a:t>
            </a:r>
          </a:p>
          <a:p>
            <a:pPr>
              <a:buFont typeface="Wingdings" pitchFamily="2" charset="2"/>
              <a:buChar char="Ø"/>
            </a:pPr>
            <a:endParaRPr lang="en-US" sz="2000" dirty="0" smtClean="0"/>
          </a:p>
          <a:p>
            <a:pPr>
              <a:buFont typeface="Wingdings" pitchFamily="2" charset="2"/>
              <a:buChar char="Ø"/>
            </a:pPr>
            <a:r>
              <a:rPr lang="en-US" sz="2000" dirty="0" smtClean="0"/>
              <a:t>  Starting platform  - 0.5m to 0.75m from the </a:t>
            </a:r>
          </a:p>
          <a:p>
            <a:r>
              <a:rPr lang="en-US" sz="2000" dirty="0" smtClean="0"/>
              <a:t>      water surface. </a:t>
            </a:r>
            <a:br>
              <a:rPr lang="en-US" sz="2000" dirty="0" smtClean="0"/>
            </a:br>
            <a:r>
              <a:rPr lang="en-US" sz="2000" dirty="0" smtClean="0"/>
              <a:t>      Surface area - 0.5 x 0.5m</a:t>
            </a:r>
          </a:p>
          <a:p>
            <a:endParaRPr lang="en-US" sz="2000" dirty="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C:\Users\dsoni\Desktop\PPT Stuff\3D images\06.jpg"/>
          <p:cNvPicPr>
            <a:picLocks noChangeAspect="1" noChangeArrowheads="1"/>
          </p:cNvPicPr>
          <p:nvPr/>
        </p:nvPicPr>
        <p:blipFill>
          <a:blip r:embed="rId2" cstate="print"/>
          <a:srcRect/>
          <a:stretch>
            <a:fillRect/>
          </a:stretch>
        </p:blipFill>
        <p:spPr bwMode="auto">
          <a:xfrm>
            <a:off x="405096" y="1680708"/>
            <a:ext cx="11991410" cy="6307482"/>
          </a:xfrm>
          <a:prstGeom prst="rect">
            <a:avLst/>
          </a:prstGeom>
          <a:noFill/>
        </p:spPr>
      </p:pic>
      <p:sp>
        <p:nvSpPr>
          <p:cNvPr id="5" name="TextBox 4"/>
          <p:cNvSpPr txBox="1"/>
          <p:nvPr/>
        </p:nvSpPr>
        <p:spPr>
          <a:xfrm>
            <a:off x="253305" y="322795"/>
            <a:ext cx="12548295" cy="376860"/>
          </a:xfrm>
          <a:prstGeom prst="rect">
            <a:avLst/>
          </a:prstGeom>
          <a:noFill/>
        </p:spPr>
        <p:txBody>
          <a:bodyPr wrap="square" lIns="68407" tIns="34203" rIns="68407" bIns="34203" rtlCol="0">
            <a:spAutoFit/>
          </a:bodyPr>
          <a:lstStyle/>
          <a:p>
            <a:pPr marL="457145" indent="-457145"/>
            <a:r>
              <a:rPr lang="en-US" sz="2000" dirty="0" smtClean="0"/>
              <a:t>Swimming pool</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3210" y="4345230"/>
            <a:ext cx="6375180" cy="438416"/>
          </a:xfrm>
          <a:prstGeom prst="rect">
            <a:avLst/>
          </a:prstGeom>
          <a:noFill/>
        </p:spPr>
        <p:txBody>
          <a:bodyPr wrap="square" lIns="68407" tIns="34203" rIns="68407" bIns="34203" rtlCol="0">
            <a:spAutoFit/>
          </a:bodyPr>
          <a:lstStyle/>
          <a:p>
            <a:pPr marL="457145" indent="-457145" algn="ctr"/>
            <a:r>
              <a:rPr lang="en-US" sz="2400" dirty="0" smtClean="0"/>
              <a:t> 400m Synthetic Athletics Track</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1731" name="Object 3"/>
          <p:cNvGraphicFramePr>
            <a:graphicFrameLocks noChangeAspect="1"/>
          </p:cNvGraphicFramePr>
          <p:nvPr/>
        </p:nvGraphicFramePr>
        <p:xfrm>
          <a:off x="784226" y="930275"/>
          <a:ext cx="11002963" cy="7778750"/>
        </p:xfrm>
        <a:graphic>
          <a:graphicData uri="http://schemas.openxmlformats.org/presentationml/2006/ole">
            <p:oleObj spid="_x0000_s201731" name="Acrobat Document" r:id="rId3" imgW="11342857" imgH="8019048" progId="AcroExch.Document.DC">
              <p:embed/>
            </p:oleObj>
          </a:graphicData>
        </a:graphic>
      </p:graphicFrame>
      <p:sp>
        <p:nvSpPr>
          <p:cNvPr id="4" name="TextBox 3"/>
          <p:cNvSpPr txBox="1"/>
          <p:nvPr/>
        </p:nvSpPr>
        <p:spPr>
          <a:xfrm>
            <a:off x="253305" y="322795"/>
            <a:ext cx="12548295" cy="376860"/>
          </a:xfrm>
          <a:prstGeom prst="rect">
            <a:avLst/>
          </a:prstGeom>
          <a:noFill/>
        </p:spPr>
        <p:txBody>
          <a:bodyPr wrap="square" lIns="68407" tIns="34203" rIns="68407" bIns="34203" rtlCol="0">
            <a:spAutoFit/>
          </a:bodyPr>
          <a:lstStyle/>
          <a:p>
            <a:pPr marL="457145" indent="-457145"/>
            <a:r>
              <a:rPr lang="en-US" sz="2000" dirty="0" smtClean="0"/>
              <a:t> 400m Synthetic Athletics Track</a:t>
            </a:r>
          </a:p>
        </p:txBody>
      </p:sp>
      <p:sp>
        <p:nvSpPr>
          <p:cNvPr id="31" name="Rectangle 30"/>
          <p:cNvSpPr/>
          <p:nvPr/>
        </p:nvSpPr>
        <p:spPr>
          <a:xfrm>
            <a:off x="2681945" y="3889860"/>
            <a:ext cx="7210025" cy="4022435"/>
          </a:xfrm>
          <a:prstGeom prst="rect">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a:p>
        </p:txBody>
      </p:sp>
      <p:pic>
        <p:nvPicPr>
          <p:cNvPr id="5"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305" y="322795"/>
            <a:ext cx="12548295" cy="376860"/>
          </a:xfrm>
          <a:prstGeom prst="rect">
            <a:avLst/>
          </a:prstGeom>
          <a:noFill/>
        </p:spPr>
        <p:txBody>
          <a:bodyPr wrap="square" lIns="68407" tIns="34203" rIns="68407" bIns="34203" rtlCol="0">
            <a:spAutoFit/>
          </a:bodyPr>
          <a:lstStyle/>
          <a:p>
            <a:pPr marL="457145" indent="-457145"/>
            <a:r>
              <a:rPr lang="en-US" sz="2000" dirty="0" smtClean="0"/>
              <a:t> 400m Synthetic Athletics Track</a:t>
            </a:r>
          </a:p>
        </p:txBody>
      </p:sp>
      <p:graphicFrame>
        <p:nvGraphicFramePr>
          <p:cNvPr id="177157" name="Object 5"/>
          <p:cNvGraphicFramePr>
            <a:graphicFrameLocks noChangeAspect="1"/>
          </p:cNvGraphicFramePr>
          <p:nvPr/>
        </p:nvGraphicFramePr>
        <p:xfrm>
          <a:off x="860466" y="1461219"/>
          <a:ext cx="10929689" cy="6982340"/>
        </p:xfrm>
        <a:graphic>
          <a:graphicData uri="http://schemas.openxmlformats.org/presentationml/2006/ole">
            <p:oleObj spid="_x0000_s202754" name="Acrobat Document" r:id="rId3" imgW="11342857" imgH="8019048" progId="AcroExch.Document.DC">
              <p:embed/>
            </p:oleObj>
          </a:graphicData>
        </a:graphic>
      </p:graphicFrame>
      <p:sp>
        <p:nvSpPr>
          <p:cNvPr id="5" name="TextBox 4"/>
          <p:cNvSpPr txBox="1"/>
          <p:nvPr/>
        </p:nvSpPr>
        <p:spPr>
          <a:xfrm>
            <a:off x="5034691" y="3055015"/>
            <a:ext cx="2808114" cy="369333"/>
          </a:xfrm>
          <a:prstGeom prst="rect">
            <a:avLst/>
          </a:prstGeom>
          <a:noFill/>
        </p:spPr>
        <p:txBody>
          <a:bodyPr wrap="square" lIns="91428" tIns="45714" rIns="91428" bIns="45714" rtlCol="0">
            <a:spAutoFit/>
          </a:bodyPr>
          <a:lstStyle/>
          <a:p>
            <a:r>
              <a:rPr lang="en-US" sz="1800" dirty="0" smtClean="0">
                <a:cs typeface="Arial" pitchFamily="34" charset="0"/>
              </a:rPr>
              <a:t>400m athletic running track</a:t>
            </a:r>
          </a:p>
        </p:txBody>
      </p:sp>
      <p:sp>
        <p:nvSpPr>
          <p:cNvPr id="6" name="TextBox 5"/>
          <p:cNvSpPr txBox="1"/>
          <p:nvPr/>
        </p:nvSpPr>
        <p:spPr>
          <a:xfrm>
            <a:off x="6014006" y="6404538"/>
            <a:ext cx="3194911" cy="369333"/>
          </a:xfrm>
          <a:prstGeom prst="rect">
            <a:avLst/>
          </a:prstGeom>
          <a:noFill/>
        </p:spPr>
        <p:txBody>
          <a:bodyPr wrap="square" lIns="91428" tIns="45714" rIns="91428" bIns="45714" rtlCol="0">
            <a:spAutoFit/>
          </a:bodyPr>
          <a:lstStyle/>
          <a:p>
            <a:r>
              <a:rPr lang="en-US" sz="1800" dirty="0" smtClean="0">
                <a:cs typeface="Arial" pitchFamily="34" charset="0"/>
              </a:rPr>
              <a:t>Football pitch – 90m x 45m</a:t>
            </a:r>
          </a:p>
        </p:txBody>
      </p:sp>
      <p:sp>
        <p:nvSpPr>
          <p:cNvPr id="7" name="TextBox 6"/>
          <p:cNvSpPr txBox="1"/>
          <p:nvPr/>
        </p:nvSpPr>
        <p:spPr>
          <a:xfrm>
            <a:off x="4275741" y="5635446"/>
            <a:ext cx="1214319" cy="1200316"/>
          </a:xfrm>
          <a:prstGeom prst="rect">
            <a:avLst/>
          </a:prstGeom>
          <a:noFill/>
        </p:spPr>
        <p:txBody>
          <a:bodyPr wrap="square" lIns="91428" tIns="45714" rIns="91428" bIns="45714" rtlCol="0">
            <a:spAutoFit/>
          </a:bodyPr>
          <a:lstStyle/>
          <a:p>
            <a:r>
              <a:rPr lang="en-US" sz="1800" dirty="0" smtClean="0">
                <a:cs typeface="Arial" pitchFamily="34" charset="0"/>
              </a:rPr>
              <a:t>Lawn</a:t>
            </a:r>
          </a:p>
          <a:p>
            <a:r>
              <a:rPr lang="en-US" sz="1800" dirty="0" smtClean="0">
                <a:cs typeface="Arial" pitchFamily="34" charset="0"/>
              </a:rPr>
              <a:t>Tennis</a:t>
            </a:r>
          </a:p>
          <a:p>
            <a:r>
              <a:rPr lang="en-US" sz="1800" dirty="0" smtClean="0">
                <a:cs typeface="Arial" pitchFamily="34" charset="0"/>
              </a:rPr>
              <a:t>23.7m x 10.9m</a:t>
            </a:r>
          </a:p>
        </p:txBody>
      </p:sp>
      <p:sp>
        <p:nvSpPr>
          <p:cNvPr id="8" name="TextBox 7"/>
          <p:cNvSpPr txBox="1"/>
          <p:nvPr/>
        </p:nvSpPr>
        <p:spPr>
          <a:xfrm>
            <a:off x="5338271" y="5635446"/>
            <a:ext cx="1214319" cy="1200316"/>
          </a:xfrm>
          <a:prstGeom prst="rect">
            <a:avLst/>
          </a:prstGeom>
          <a:noFill/>
        </p:spPr>
        <p:txBody>
          <a:bodyPr wrap="square" lIns="91428" tIns="45714" rIns="91428" bIns="45714" rtlCol="0">
            <a:spAutoFit/>
          </a:bodyPr>
          <a:lstStyle/>
          <a:p>
            <a:r>
              <a:rPr lang="en-US" sz="1800" dirty="0" err="1" smtClean="0">
                <a:cs typeface="Arial" pitchFamily="34" charset="0"/>
              </a:rPr>
              <a:t>Kho-kho</a:t>
            </a:r>
            <a:endParaRPr lang="en-US" sz="1800" dirty="0" smtClean="0">
              <a:cs typeface="Arial" pitchFamily="34" charset="0"/>
            </a:endParaRPr>
          </a:p>
          <a:p>
            <a:r>
              <a:rPr lang="en-US" sz="1800" dirty="0" smtClean="0">
                <a:cs typeface="Arial" pitchFamily="34" charset="0"/>
              </a:rPr>
              <a:t>29m x 16m</a:t>
            </a:r>
          </a:p>
          <a:p>
            <a:endParaRPr lang="en-US" sz="1800" dirty="0" smtClean="0">
              <a:cs typeface="Arial" pitchFamily="34" charset="0"/>
            </a:endParaRPr>
          </a:p>
        </p:txBody>
      </p:sp>
      <p:sp>
        <p:nvSpPr>
          <p:cNvPr id="9" name="TextBox 8"/>
          <p:cNvSpPr txBox="1"/>
          <p:nvPr/>
        </p:nvSpPr>
        <p:spPr>
          <a:xfrm>
            <a:off x="6476696" y="5635446"/>
            <a:ext cx="1214319" cy="646319"/>
          </a:xfrm>
          <a:prstGeom prst="rect">
            <a:avLst/>
          </a:prstGeom>
          <a:noFill/>
        </p:spPr>
        <p:txBody>
          <a:bodyPr wrap="square" lIns="91428" tIns="45714" rIns="91428" bIns="45714" rtlCol="0">
            <a:spAutoFit/>
          </a:bodyPr>
          <a:lstStyle/>
          <a:p>
            <a:r>
              <a:rPr lang="en-US" sz="1800" dirty="0" smtClean="0">
                <a:cs typeface="Arial" pitchFamily="34" charset="0"/>
              </a:rPr>
              <a:t>Volleyball</a:t>
            </a:r>
          </a:p>
          <a:p>
            <a:r>
              <a:rPr lang="en-US" sz="1800" dirty="0" smtClean="0">
                <a:cs typeface="Arial" pitchFamily="34" charset="0"/>
              </a:rPr>
              <a:t>18m x 9m</a:t>
            </a:r>
          </a:p>
        </p:txBody>
      </p:sp>
      <p:sp>
        <p:nvSpPr>
          <p:cNvPr id="10" name="TextBox 9"/>
          <p:cNvSpPr txBox="1"/>
          <p:nvPr/>
        </p:nvSpPr>
        <p:spPr>
          <a:xfrm>
            <a:off x="7539226" y="5483657"/>
            <a:ext cx="1214319" cy="1200316"/>
          </a:xfrm>
          <a:prstGeom prst="rect">
            <a:avLst/>
          </a:prstGeom>
          <a:noFill/>
        </p:spPr>
        <p:txBody>
          <a:bodyPr wrap="square" lIns="91428" tIns="45714" rIns="91428" bIns="45714" rtlCol="0">
            <a:spAutoFit/>
          </a:bodyPr>
          <a:lstStyle/>
          <a:p>
            <a:r>
              <a:rPr lang="en-US" sz="1800" dirty="0" err="1" smtClean="0">
                <a:cs typeface="Arial" pitchFamily="34" charset="0"/>
              </a:rPr>
              <a:t>Kabaddi</a:t>
            </a:r>
            <a:endParaRPr lang="en-US" sz="1800" dirty="0" smtClean="0">
              <a:cs typeface="Arial" pitchFamily="34" charset="0"/>
            </a:endParaRPr>
          </a:p>
          <a:p>
            <a:r>
              <a:rPr lang="en-US" sz="1800" dirty="0" smtClean="0">
                <a:cs typeface="Arial" pitchFamily="34" charset="0"/>
              </a:rPr>
              <a:t>13m x 10m</a:t>
            </a:r>
          </a:p>
          <a:p>
            <a:endParaRPr lang="en-US" sz="1800" dirty="0" smtClean="0">
              <a:cs typeface="Arial" pitchFamily="34" charset="0"/>
            </a:endParaRPr>
          </a:p>
        </p:txBody>
      </p:sp>
      <p:sp>
        <p:nvSpPr>
          <p:cNvPr id="11" name="TextBox 10"/>
          <p:cNvSpPr txBox="1"/>
          <p:nvPr/>
        </p:nvSpPr>
        <p:spPr>
          <a:xfrm>
            <a:off x="4807005" y="7305135"/>
            <a:ext cx="2580430" cy="369333"/>
          </a:xfrm>
          <a:prstGeom prst="rect">
            <a:avLst/>
          </a:prstGeom>
          <a:noFill/>
        </p:spPr>
        <p:txBody>
          <a:bodyPr wrap="square" lIns="91428" tIns="45714" rIns="91428" bIns="45714" rtlCol="0">
            <a:spAutoFit/>
          </a:bodyPr>
          <a:lstStyle/>
          <a:p>
            <a:r>
              <a:rPr lang="en-US" sz="1800" dirty="0" smtClean="0">
                <a:cs typeface="Arial" pitchFamily="34" charset="0"/>
              </a:rPr>
              <a:t>4.5m wide road</a:t>
            </a:r>
          </a:p>
        </p:txBody>
      </p:sp>
      <p:sp>
        <p:nvSpPr>
          <p:cNvPr id="12" name="TextBox 11"/>
          <p:cNvSpPr txBox="1"/>
          <p:nvPr/>
        </p:nvSpPr>
        <p:spPr>
          <a:xfrm rot="16770295">
            <a:off x="9907684" y="5311770"/>
            <a:ext cx="2580430" cy="369333"/>
          </a:xfrm>
          <a:prstGeom prst="rect">
            <a:avLst/>
          </a:prstGeom>
          <a:noFill/>
        </p:spPr>
        <p:txBody>
          <a:bodyPr wrap="square" lIns="91428" tIns="45714" rIns="91428" bIns="45714" rtlCol="0">
            <a:spAutoFit/>
          </a:bodyPr>
          <a:lstStyle/>
          <a:p>
            <a:r>
              <a:rPr lang="en-US" sz="1800" dirty="0" smtClean="0">
                <a:cs typeface="Arial" pitchFamily="34" charset="0"/>
              </a:rPr>
              <a:t>6m wide road</a:t>
            </a:r>
          </a:p>
        </p:txBody>
      </p:sp>
      <p:sp>
        <p:nvSpPr>
          <p:cNvPr id="13" name="TextBox 12"/>
          <p:cNvSpPr txBox="1"/>
          <p:nvPr/>
        </p:nvSpPr>
        <p:spPr>
          <a:xfrm rot="17653212">
            <a:off x="723335" y="3895068"/>
            <a:ext cx="2580430" cy="369333"/>
          </a:xfrm>
          <a:prstGeom prst="rect">
            <a:avLst/>
          </a:prstGeom>
          <a:noFill/>
        </p:spPr>
        <p:txBody>
          <a:bodyPr wrap="square" lIns="91428" tIns="45714" rIns="91428" bIns="45714" rtlCol="0">
            <a:spAutoFit/>
          </a:bodyPr>
          <a:lstStyle/>
          <a:p>
            <a:r>
              <a:rPr lang="en-US" sz="1800" dirty="0" smtClean="0">
                <a:cs typeface="Arial" pitchFamily="34" charset="0"/>
              </a:rPr>
              <a:t>7.5m wide road</a:t>
            </a:r>
          </a:p>
        </p:txBody>
      </p:sp>
      <p:sp>
        <p:nvSpPr>
          <p:cNvPr id="14" name="TextBox 13"/>
          <p:cNvSpPr txBox="1"/>
          <p:nvPr/>
        </p:nvSpPr>
        <p:spPr>
          <a:xfrm>
            <a:off x="5565955" y="3965755"/>
            <a:ext cx="2580430" cy="369333"/>
          </a:xfrm>
          <a:prstGeom prst="rect">
            <a:avLst/>
          </a:prstGeom>
          <a:noFill/>
        </p:spPr>
        <p:txBody>
          <a:bodyPr wrap="square" lIns="91428" tIns="45714" rIns="91428" bIns="45714" rtlCol="0">
            <a:spAutoFit/>
          </a:bodyPr>
          <a:lstStyle/>
          <a:p>
            <a:r>
              <a:rPr lang="en-US" sz="1800" dirty="0" smtClean="0">
                <a:cs typeface="Arial" pitchFamily="34" charset="0"/>
              </a:rPr>
              <a:t>8m wide road</a:t>
            </a:r>
          </a:p>
        </p:txBody>
      </p:sp>
      <p:sp>
        <p:nvSpPr>
          <p:cNvPr id="15" name="TextBox 14"/>
          <p:cNvSpPr txBox="1"/>
          <p:nvPr/>
        </p:nvSpPr>
        <p:spPr>
          <a:xfrm>
            <a:off x="4579321" y="3965755"/>
            <a:ext cx="986635" cy="369333"/>
          </a:xfrm>
          <a:prstGeom prst="rect">
            <a:avLst/>
          </a:prstGeom>
          <a:noFill/>
        </p:spPr>
        <p:txBody>
          <a:bodyPr wrap="square" lIns="91428" tIns="45714" rIns="91428" bIns="45714" rtlCol="0">
            <a:spAutoFit/>
          </a:bodyPr>
          <a:lstStyle/>
          <a:p>
            <a:r>
              <a:rPr lang="en-US" sz="1800" dirty="0" smtClean="0">
                <a:solidFill>
                  <a:srgbClr val="0070C0"/>
                </a:solidFill>
                <a:cs typeface="Arial" pitchFamily="34" charset="0"/>
              </a:rPr>
              <a:t>+95.0m</a:t>
            </a:r>
          </a:p>
        </p:txBody>
      </p:sp>
      <p:sp>
        <p:nvSpPr>
          <p:cNvPr id="16" name="TextBox 15"/>
          <p:cNvSpPr txBox="1"/>
          <p:nvPr/>
        </p:nvSpPr>
        <p:spPr>
          <a:xfrm>
            <a:off x="5034691" y="2220171"/>
            <a:ext cx="2808114" cy="369333"/>
          </a:xfrm>
          <a:prstGeom prst="rect">
            <a:avLst/>
          </a:prstGeom>
          <a:noFill/>
        </p:spPr>
        <p:txBody>
          <a:bodyPr wrap="square" lIns="91428" tIns="45714" rIns="91428" bIns="45714" rtlCol="0">
            <a:spAutoFit/>
          </a:bodyPr>
          <a:lstStyle/>
          <a:p>
            <a:r>
              <a:rPr lang="en-US" sz="1800" dirty="0" smtClean="0">
                <a:cs typeface="Arial" pitchFamily="34" charset="0"/>
              </a:rPr>
              <a:t>8m space for Jump facility</a:t>
            </a:r>
          </a:p>
        </p:txBody>
      </p:sp>
      <p:sp>
        <p:nvSpPr>
          <p:cNvPr id="17" name="TextBox 16"/>
          <p:cNvSpPr txBox="1"/>
          <p:nvPr/>
        </p:nvSpPr>
        <p:spPr>
          <a:xfrm>
            <a:off x="5414166" y="8367667"/>
            <a:ext cx="3794750" cy="707874"/>
          </a:xfrm>
          <a:prstGeom prst="rect">
            <a:avLst/>
          </a:prstGeom>
          <a:noFill/>
        </p:spPr>
        <p:txBody>
          <a:bodyPr wrap="square" lIns="91428" tIns="45714" rIns="91428" bIns="45714" rtlCol="0">
            <a:spAutoFit/>
          </a:bodyPr>
          <a:lstStyle/>
          <a:p>
            <a:r>
              <a:rPr lang="en-US" sz="2000" dirty="0" smtClean="0"/>
              <a:t>Spectators’ seating </a:t>
            </a:r>
          </a:p>
          <a:p>
            <a:r>
              <a:rPr lang="en-US" sz="2000" dirty="0" smtClean="0"/>
              <a:t>approx for 500 </a:t>
            </a:r>
            <a:r>
              <a:rPr lang="en-US" sz="2000" dirty="0" err="1" smtClean="0"/>
              <a:t>pax</a:t>
            </a:r>
            <a:endParaRPr lang="en-US" sz="2000" dirty="0" smtClean="0"/>
          </a:p>
        </p:txBody>
      </p:sp>
      <p:cxnSp>
        <p:nvCxnSpPr>
          <p:cNvPr id="18" name="Straight Arrow Connector 17"/>
          <p:cNvCxnSpPr/>
          <p:nvPr/>
        </p:nvCxnSpPr>
        <p:spPr>
          <a:xfrm flipV="1">
            <a:off x="5869536" y="7684612"/>
            <a:ext cx="1" cy="607159"/>
          </a:xfrm>
          <a:prstGeom prst="straightConnector1">
            <a:avLst/>
          </a:prstGeom>
          <a:ln>
            <a:prstDash val="sysDash"/>
            <a:headEnd type="none"/>
            <a:tailEnd type="oval"/>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60465" y="6293670"/>
            <a:ext cx="1669690" cy="707874"/>
          </a:xfrm>
          <a:prstGeom prst="rect">
            <a:avLst/>
          </a:prstGeom>
          <a:noFill/>
        </p:spPr>
        <p:txBody>
          <a:bodyPr wrap="square" lIns="91428" tIns="45714" rIns="91428" bIns="45714" rtlCol="0">
            <a:spAutoFit/>
          </a:bodyPr>
          <a:lstStyle/>
          <a:p>
            <a:r>
              <a:rPr lang="en-US" sz="2000" dirty="0" smtClean="0"/>
              <a:t>Pre functional</a:t>
            </a:r>
          </a:p>
          <a:p>
            <a:r>
              <a:rPr lang="en-US" sz="2000" dirty="0" smtClean="0"/>
              <a:t> area</a:t>
            </a:r>
          </a:p>
        </p:txBody>
      </p:sp>
      <p:pic>
        <p:nvPicPr>
          <p:cNvPr id="23" name="Picture 2" descr="C:\Users\dsoni\Desktop\arw.PNG"/>
          <p:cNvPicPr>
            <a:picLocks noChangeAspect="1" noChangeArrowheads="1"/>
          </p:cNvPicPr>
          <p:nvPr/>
        </p:nvPicPr>
        <p:blipFill>
          <a:blip r:embed="rId4" cstate="print">
            <a:grayscl/>
          </a:blip>
          <a:srcRect/>
          <a:stretch>
            <a:fillRect/>
          </a:stretch>
        </p:blipFill>
        <p:spPr bwMode="auto">
          <a:xfrm rot="16200000">
            <a:off x="11996630" y="7967789"/>
            <a:ext cx="591494" cy="663629"/>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53305" y="339749"/>
            <a:ext cx="6375180" cy="376860"/>
          </a:xfrm>
          <a:prstGeom prst="rect">
            <a:avLst/>
          </a:prstGeom>
          <a:noFill/>
        </p:spPr>
        <p:txBody>
          <a:bodyPr wrap="square" lIns="68407" tIns="34203" rIns="68407" bIns="34203" rtlCol="0">
            <a:spAutoFit/>
          </a:bodyPr>
          <a:lstStyle/>
          <a:p>
            <a:pPr marL="457145" indent="-457145"/>
            <a:r>
              <a:rPr lang="en-US" sz="2000" dirty="0" smtClean="0"/>
              <a:t>Athletic tracks and outdoor play fields</a:t>
            </a:r>
          </a:p>
        </p:txBody>
      </p:sp>
      <p:pic>
        <p:nvPicPr>
          <p:cNvPr id="13" name="Picture 3" descr="Z:\G\GNLU_SPORTS_ARC_GAN_MSA1914\1914_REF_DOC\1914_Sports Standards_190426\Athletic track\Standard-competition-athletics-track.png"/>
          <p:cNvPicPr>
            <a:picLocks noChangeAspect="1" noChangeArrowheads="1"/>
          </p:cNvPicPr>
          <p:nvPr/>
        </p:nvPicPr>
        <p:blipFill>
          <a:blip r:embed="rId2" cstate="print"/>
          <a:srcRect b="20651"/>
          <a:stretch>
            <a:fillRect/>
          </a:stretch>
        </p:blipFill>
        <p:spPr bwMode="auto">
          <a:xfrm>
            <a:off x="5641851" y="854061"/>
            <a:ext cx="6299285" cy="4349043"/>
          </a:xfrm>
          <a:prstGeom prst="rect">
            <a:avLst/>
          </a:prstGeom>
          <a:noFill/>
        </p:spPr>
      </p:pic>
      <p:sp>
        <p:nvSpPr>
          <p:cNvPr id="14" name="TextBox 13"/>
          <p:cNvSpPr txBox="1"/>
          <p:nvPr/>
        </p:nvSpPr>
        <p:spPr>
          <a:xfrm>
            <a:off x="405097" y="2355880"/>
            <a:ext cx="4401909" cy="5632299"/>
          </a:xfrm>
          <a:prstGeom prst="rect">
            <a:avLst/>
          </a:prstGeom>
          <a:noFill/>
        </p:spPr>
        <p:txBody>
          <a:bodyPr wrap="square" lIns="91428" tIns="45714" rIns="91428" bIns="45714" rtlCol="0">
            <a:spAutoFit/>
          </a:bodyPr>
          <a:lstStyle/>
          <a:p>
            <a:pPr marL="342859" indent="-342859"/>
            <a:r>
              <a:rPr lang="en-US" sz="1800" dirty="0" smtClean="0"/>
              <a:t>Track and field events are divided into three </a:t>
            </a:r>
          </a:p>
          <a:p>
            <a:pPr marL="342859" indent="-342859"/>
            <a:r>
              <a:rPr lang="en-US" sz="1800" dirty="0" smtClean="0"/>
              <a:t>broad categories: </a:t>
            </a:r>
          </a:p>
          <a:p>
            <a:pPr marL="342859" indent="-342859"/>
            <a:endParaRPr lang="en-US" sz="1800" dirty="0" smtClean="0"/>
          </a:p>
          <a:p>
            <a:pPr marL="342859" indent="-342859"/>
            <a:r>
              <a:rPr lang="en-US" sz="1800" dirty="0" smtClean="0"/>
              <a:t>track events</a:t>
            </a:r>
          </a:p>
          <a:p>
            <a:pPr marL="342859" indent="-342859"/>
            <a:r>
              <a:rPr lang="en-US" sz="1800" dirty="0" smtClean="0"/>
              <a:t> field events,</a:t>
            </a:r>
          </a:p>
          <a:p>
            <a:pPr marL="342859" indent="-342859"/>
            <a:r>
              <a:rPr lang="en-US" sz="1800" dirty="0" smtClean="0"/>
              <a:t>combined events</a:t>
            </a:r>
          </a:p>
          <a:p>
            <a:pPr marL="342859" indent="-342859"/>
            <a:endParaRPr lang="en-US" sz="1800" dirty="0" smtClean="0">
              <a:latin typeface="Arial" pitchFamily="34" charset="0"/>
              <a:cs typeface="Arial" pitchFamily="34" charset="0"/>
            </a:endParaRPr>
          </a:p>
          <a:p>
            <a:pPr marL="342859" indent="-342859">
              <a:buAutoNum type="arabicPeriod"/>
            </a:pPr>
            <a:r>
              <a:rPr lang="en-US" sz="1800" dirty="0" smtClean="0">
                <a:cs typeface="Arial" pitchFamily="34" charset="0"/>
              </a:rPr>
              <a:t>Football pitch</a:t>
            </a:r>
          </a:p>
          <a:p>
            <a:pPr marL="342859" indent="-342859">
              <a:buAutoNum type="arabicPeriod"/>
            </a:pPr>
            <a:r>
              <a:rPr lang="en-US" sz="1800" dirty="0" smtClean="0">
                <a:cs typeface="Arial" pitchFamily="34" charset="0"/>
              </a:rPr>
              <a:t>Standard track</a:t>
            </a:r>
          </a:p>
          <a:p>
            <a:pPr marL="342859" indent="-342859">
              <a:buAutoNum type="arabicPeriod"/>
            </a:pPr>
            <a:r>
              <a:rPr lang="en-US" sz="1800" dirty="0" smtClean="0">
                <a:cs typeface="Arial" pitchFamily="34" charset="0"/>
              </a:rPr>
              <a:t>Long and triple Jump facility</a:t>
            </a:r>
          </a:p>
          <a:p>
            <a:pPr marL="342859" indent="-342859">
              <a:buAutoNum type="arabicPeriod"/>
            </a:pPr>
            <a:r>
              <a:rPr lang="en-US" sz="1800" dirty="0" smtClean="0">
                <a:cs typeface="Arial" pitchFamily="34" charset="0"/>
              </a:rPr>
              <a:t>Water Jump</a:t>
            </a:r>
          </a:p>
          <a:p>
            <a:pPr marL="342859" indent="-342859">
              <a:buAutoNum type="arabicPeriod"/>
            </a:pPr>
            <a:r>
              <a:rPr lang="en-US" sz="1800" dirty="0" smtClean="0">
                <a:cs typeface="Arial" pitchFamily="34" charset="0"/>
              </a:rPr>
              <a:t>Javelin throw facility</a:t>
            </a:r>
          </a:p>
          <a:p>
            <a:pPr marL="342859" indent="-342859">
              <a:buAutoNum type="arabicPeriod"/>
            </a:pPr>
            <a:r>
              <a:rPr lang="en-US" sz="1800" dirty="0" smtClean="0">
                <a:cs typeface="Arial" pitchFamily="34" charset="0"/>
              </a:rPr>
              <a:t>Discus and Hammer throw facility</a:t>
            </a:r>
          </a:p>
          <a:p>
            <a:pPr marL="342859" indent="-342859">
              <a:buAutoNum type="arabicPeriod"/>
            </a:pPr>
            <a:r>
              <a:rPr lang="en-US" sz="1800" dirty="0" smtClean="0">
                <a:cs typeface="Arial" pitchFamily="34" charset="0"/>
              </a:rPr>
              <a:t>Discus throw facility</a:t>
            </a:r>
          </a:p>
          <a:p>
            <a:pPr marL="342859" indent="-342859">
              <a:buAutoNum type="arabicPeriod"/>
            </a:pPr>
            <a:r>
              <a:rPr lang="en-US" sz="1800" dirty="0" smtClean="0">
                <a:cs typeface="Arial" pitchFamily="34" charset="0"/>
              </a:rPr>
              <a:t>Pole vault facility</a:t>
            </a:r>
          </a:p>
          <a:p>
            <a:pPr marL="342859" indent="-342859">
              <a:buAutoNum type="arabicPeriod"/>
            </a:pPr>
            <a:r>
              <a:rPr lang="en-US" sz="1800" dirty="0" smtClean="0">
                <a:cs typeface="Arial" pitchFamily="34" charset="0"/>
              </a:rPr>
              <a:t>Shot put facility</a:t>
            </a:r>
          </a:p>
          <a:p>
            <a:pPr marL="342859" indent="-342859">
              <a:buAutoNum type="arabicPeriod"/>
            </a:pPr>
            <a:r>
              <a:rPr lang="en-US" sz="1800" dirty="0" smtClean="0">
                <a:cs typeface="Arial" pitchFamily="34" charset="0"/>
              </a:rPr>
              <a:t> High Jump facility</a:t>
            </a:r>
          </a:p>
          <a:p>
            <a:pPr marL="342859" indent="-342859">
              <a:buAutoNum type="arabicPeriod"/>
            </a:pPr>
            <a:r>
              <a:rPr lang="en-US" sz="1800" dirty="0" smtClean="0">
                <a:cs typeface="Arial" pitchFamily="34" charset="0"/>
              </a:rPr>
              <a:t>Finish line</a:t>
            </a:r>
          </a:p>
          <a:p>
            <a:pPr marL="342859" indent="-342859"/>
            <a:endParaRPr lang="en-US" sz="1800" dirty="0" smtClean="0">
              <a:latin typeface="Arial" pitchFamily="34" charset="0"/>
              <a:cs typeface="Arial" pitchFamily="34" charset="0"/>
            </a:endParaRPr>
          </a:p>
          <a:p>
            <a:r>
              <a:rPr lang="en-US" sz="1800" dirty="0" smtClean="0">
                <a:latin typeface="Arial" pitchFamily="34" charset="0"/>
                <a:cs typeface="Arial" pitchFamily="34" charset="0"/>
              </a:rPr>
              <a:t> </a:t>
            </a:r>
            <a:endParaRPr lang="en-US" sz="1800" dirty="0">
              <a:latin typeface="Arial" pitchFamily="34" charset="0"/>
              <a:cs typeface="Arial" pitchFamily="34" charset="0"/>
            </a:endParaRPr>
          </a:p>
        </p:txBody>
      </p:sp>
      <p:pic>
        <p:nvPicPr>
          <p:cNvPr id="191491" name="Picture 3" descr="Z:\G\GNLU_SPORTS_ARC_GAN_MSA1914\1914_REF_DOC\1914_Sports Standards_190426\Athletic track\foto_491.jpg"/>
          <p:cNvPicPr>
            <a:picLocks noChangeAspect="1" noChangeArrowheads="1"/>
          </p:cNvPicPr>
          <p:nvPr/>
        </p:nvPicPr>
        <p:blipFill>
          <a:blip r:embed="rId3" cstate="print"/>
          <a:srcRect/>
          <a:stretch>
            <a:fillRect/>
          </a:stretch>
        </p:blipFill>
        <p:spPr bwMode="auto">
          <a:xfrm>
            <a:off x="5869535" y="4627751"/>
            <a:ext cx="5995704" cy="4182004"/>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306" y="322795"/>
            <a:ext cx="12219095" cy="992404"/>
          </a:xfrm>
          <a:prstGeom prst="rect">
            <a:avLst/>
          </a:prstGeom>
          <a:noFill/>
        </p:spPr>
        <p:txBody>
          <a:bodyPr wrap="square" lIns="68407" tIns="34203" rIns="68407" bIns="34203" rtlCol="0">
            <a:spAutoFit/>
          </a:bodyPr>
          <a:lstStyle/>
          <a:p>
            <a:pPr marL="457145" indent="-457145"/>
            <a:r>
              <a:rPr lang="en-US" sz="2000" dirty="0" smtClean="0"/>
              <a:t>References </a:t>
            </a:r>
          </a:p>
          <a:p>
            <a:pPr marL="457145" indent="-457145"/>
            <a:endParaRPr lang="en-US" sz="2000" dirty="0" smtClean="0"/>
          </a:p>
          <a:p>
            <a:pPr marL="457145" indent="-457145"/>
            <a:r>
              <a:rPr lang="en-US" sz="2000" dirty="0" smtClean="0"/>
              <a:t>Shower and changing room</a:t>
            </a:r>
          </a:p>
        </p:txBody>
      </p:sp>
      <p:pic>
        <p:nvPicPr>
          <p:cNvPr id="93186" name="Picture 2" descr="Z:\G\GNLU_SPORTS_ARC_GAN_MSA1914\1914_PPT\Reference images\03_IMG_0147.jpg"/>
          <p:cNvPicPr>
            <a:picLocks noChangeAspect="1" noChangeArrowheads="1"/>
          </p:cNvPicPr>
          <p:nvPr/>
        </p:nvPicPr>
        <p:blipFill>
          <a:blip r:embed="rId2" cstate="print"/>
          <a:srcRect/>
          <a:stretch>
            <a:fillRect/>
          </a:stretch>
        </p:blipFill>
        <p:spPr bwMode="auto">
          <a:xfrm>
            <a:off x="6476696" y="1537117"/>
            <a:ext cx="5968115" cy="3975635"/>
          </a:xfrm>
          <a:prstGeom prst="rect">
            <a:avLst/>
          </a:prstGeom>
          <a:noFill/>
        </p:spPr>
      </p:pic>
      <p:pic>
        <p:nvPicPr>
          <p:cNvPr id="93187" name="Picture 3" descr="Z:\G\GNLU_SPORTS_ARC_GAN_MSA1914\1914_PPT\Reference images\2009035_07.jpg"/>
          <p:cNvPicPr>
            <a:picLocks noChangeAspect="1" noChangeArrowheads="1"/>
          </p:cNvPicPr>
          <p:nvPr/>
        </p:nvPicPr>
        <p:blipFill>
          <a:blip r:embed="rId3" cstate="print"/>
          <a:srcRect/>
          <a:stretch>
            <a:fillRect/>
          </a:stretch>
        </p:blipFill>
        <p:spPr bwMode="auto">
          <a:xfrm>
            <a:off x="405095" y="1537117"/>
            <a:ext cx="5930791" cy="3963127"/>
          </a:xfrm>
          <a:prstGeom prst="rect">
            <a:avLst/>
          </a:prstGeom>
          <a:noFill/>
        </p:spPr>
      </p:pic>
      <p:pic>
        <p:nvPicPr>
          <p:cNvPr id="93188" name="Picture 4" descr="Z:\G\GNLU_SPORTS_ARC_GAN_MSA1914\1914_PPT\Reference images\FM_3829.jpg"/>
          <p:cNvPicPr>
            <a:picLocks noChangeAspect="1" noChangeArrowheads="1"/>
          </p:cNvPicPr>
          <p:nvPr/>
        </p:nvPicPr>
        <p:blipFill>
          <a:blip r:embed="rId4" cstate="print"/>
          <a:srcRect/>
          <a:stretch>
            <a:fillRect/>
          </a:stretch>
        </p:blipFill>
        <p:spPr bwMode="auto">
          <a:xfrm>
            <a:off x="3744477" y="5635445"/>
            <a:ext cx="5236755" cy="3488442"/>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165267"/>
            <a:ext cx="4800600" cy="5139856"/>
          </a:xfrm>
          <a:prstGeom prst="rect">
            <a:avLst/>
          </a:prstGeom>
          <a:noFill/>
        </p:spPr>
        <p:txBody>
          <a:bodyPr wrap="square" lIns="91428" tIns="45714" rIns="91428" bIns="45714" rtlCol="0">
            <a:spAutoFit/>
          </a:bodyPr>
          <a:lstStyle/>
          <a:p>
            <a:pPr marL="342859" indent="-342859" algn="ctr"/>
            <a:r>
              <a:rPr lang="en-US" sz="2000" dirty="0" smtClean="0">
                <a:cs typeface="Arial" pitchFamily="34" charset="0"/>
              </a:rPr>
              <a:t>Project 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400" b="1" dirty="0">
              <a:cs typeface="Arial" pitchFamily="34" charset="0"/>
            </a:endParaRPr>
          </a:p>
          <a:p>
            <a:pPr marL="342859" indent="-342859" algn="ctr"/>
            <a:r>
              <a:rPr lang="en-US" sz="2400" b="1"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Approach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4800" y="773669"/>
            <a:ext cx="6096000" cy="369333"/>
          </a:xfrm>
          <a:prstGeom prst="rect">
            <a:avLst/>
          </a:prstGeom>
          <a:noFill/>
        </p:spPr>
        <p:txBody>
          <a:bodyPr wrap="square" lIns="91428" tIns="45714" rIns="91428" bIns="45714" rtlCol="0">
            <a:spAutoFit/>
          </a:bodyPr>
          <a:lstStyle/>
          <a:p>
            <a:pPr marL="342859" indent="-342859"/>
            <a:r>
              <a:rPr lang="en-IN" sz="1800" dirty="0" smtClean="0">
                <a:latin typeface="Arial" pitchFamily="34" charset="0"/>
                <a:cs typeface="Arial" pitchFamily="34" charset="0"/>
              </a:rPr>
              <a:t>Rain Water Harvesting System</a:t>
            </a:r>
          </a:p>
        </p:txBody>
      </p:sp>
      <p:sp>
        <p:nvSpPr>
          <p:cNvPr id="8" name="Rectangle 2"/>
          <p:cNvSpPr>
            <a:spLocks noChangeArrowheads="1"/>
          </p:cNvSpPr>
          <p:nvPr/>
        </p:nvSpPr>
        <p:spPr bwMode="auto">
          <a:xfrm>
            <a:off x="494717" y="891685"/>
            <a:ext cx="184733" cy="480120"/>
          </a:xfrm>
          <a:prstGeom prst="rect">
            <a:avLst/>
          </a:prstGeom>
          <a:noFill/>
          <a:ln w="9525" algn="ctr">
            <a:noFill/>
            <a:round/>
            <a:headEnd/>
            <a:tailEnd/>
          </a:ln>
        </p:spPr>
        <p:txBody>
          <a:bodyPr wrap="none" lIns="91428" tIns="45714" rIns="91428" bIns="45714">
            <a:spAutoFit/>
          </a:bodyPr>
          <a:lstStyle/>
          <a:p>
            <a:endParaRPr lang="en-US"/>
          </a:p>
        </p:txBody>
      </p:sp>
      <p:sp>
        <p:nvSpPr>
          <p:cNvPr id="9" name="TextBox 8"/>
          <p:cNvSpPr txBox="1"/>
          <p:nvPr/>
        </p:nvSpPr>
        <p:spPr>
          <a:xfrm>
            <a:off x="376206" y="1415678"/>
            <a:ext cx="7738744" cy="329309"/>
          </a:xfrm>
          <a:prstGeom prst="rect">
            <a:avLst/>
          </a:prstGeom>
          <a:solidFill>
            <a:srgbClr val="FFC000"/>
          </a:solidFill>
        </p:spPr>
        <p:txBody>
          <a:bodyPr wrap="square" lIns="91428" tIns="45714" rIns="91428" bIns="45714" rtlCol="0">
            <a:spAutoFit/>
          </a:bodyPr>
          <a:lstStyle/>
          <a:p>
            <a:pPr algn="ctr"/>
            <a:r>
              <a:rPr lang="en-US" sz="1500" dirty="0">
                <a:latin typeface="Arial" pitchFamily="34" charset="0"/>
                <a:cs typeface="Arial" pitchFamily="34" charset="0"/>
              </a:rPr>
              <a:t>S</a:t>
            </a:r>
            <a:r>
              <a:rPr lang="en-US" sz="1500" dirty="0" smtClean="0">
                <a:latin typeface="Arial" pitchFamily="34" charset="0"/>
                <a:cs typeface="Arial" pitchFamily="34" charset="0"/>
              </a:rPr>
              <a:t>urface water</a:t>
            </a:r>
            <a:endParaRPr lang="en-US" sz="1500" dirty="0">
              <a:latin typeface="Arial" pitchFamily="34" charset="0"/>
              <a:cs typeface="Arial" pitchFamily="34" charset="0"/>
            </a:endParaRPr>
          </a:p>
        </p:txBody>
      </p:sp>
      <p:sp>
        <p:nvSpPr>
          <p:cNvPr id="10" name="TextBox 9"/>
          <p:cNvSpPr txBox="1"/>
          <p:nvPr/>
        </p:nvSpPr>
        <p:spPr>
          <a:xfrm>
            <a:off x="8592652" y="1415678"/>
            <a:ext cx="3827949" cy="329309"/>
          </a:xfrm>
          <a:prstGeom prst="rect">
            <a:avLst/>
          </a:prstGeom>
          <a:solidFill>
            <a:srgbClr val="FFC000"/>
          </a:solidFill>
        </p:spPr>
        <p:txBody>
          <a:bodyPr wrap="square" lIns="91428" tIns="45714" rIns="91428" bIns="45714" rtlCol="0">
            <a:spAutoFit/>
          </a:bodyPr>
          <a:lstStyle/>
          <a:p>
            <a:pPr algn="ctr"/>
            <a:r>
              <a:rPr lang="en-US" sz="1500" dirty="0">
                <a:latin typeface="Arial" pitchFamily="34" charset="0"/>
                <a:cs typeface="Arial" pitchFamily="34" charset="0"/>
              </a:rPr>
              <a:t>T</a:t>
            </a:r>
            <a:r>
              <a:rPr lang="en-US" sz="1500" dirty="0" smtClean="0">
                <a:latin typeface="Arial" pitchFamily="34" charset="0"/>
                <a:cs typeface="Arial" pitchFamily="34" charset="0"/>
              </a:rPr>
              <a:t>errace water</a:t>
            </a:r>
          </a:p>
        </p:txBody>
      </p:sp>
      <p:sp>
        <p:nvSpPr>
          <p:cNvPr id="11" name="TextBox 10"/>
          <p:cNvSpPr txBox="1"/>
          <p:nvPr/>
        </p:nvSpPr>
        <p:spPr>
          <a:xfrm>
            <a:off x="382617" y="3108503"/>
            <a:ext cx="3815190" cy="323153"/>
          </a:xfrm>
          <a:prstGeom prst="rect">
            <a:avLst/>
          </a:prstGeom>
          <a:solidFill>
            <a:schemeClr val="bg1">
              <a:lumMod val="8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Filtration plant</a:t>
            </a:r>
            <a:endParaRPr lang="en-US" sz="1500" dirty="0">
              <a:latin typeface="Arial" pitchFamily="34" charset="0"/>
              <a:cs typeface="Arial" pitchFamily="34" charset="0"/>
            </a:endParaRPr>
          </a:p>
        </p:txBody>
      </p:sp>
      <p:sp>
        <p:nvSpPr>
          <p:cNvPr id="13" name="TextBox 12"/>
          <p:cNvSpPr txBox="1"/>
          <p:nvPr/>
        </p:nvSpPr>
        <p:spPr>
          <a:xfrm>
            <a:off x="382617" y="2254068"/>
            <a:ext cx="3815190" cy="323153"/>
          </a:xfrm>
          <a:prstGeom prst="rect">
            <a:avLst/>
          </a:prstGeom>
          <a:solidFill>
            <a:schemeClr val="bg1">
              <a:lumMod val="9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Collection chamber</a:t>
            </a:r>
            <a:endParaRPr lang="en-US" sz="1500" dirty="0">
              <a:latin typeface="Arial" pitchFamily="34" charset="0"/>
              <a:cs typeface="Arial" pitchFamily="34" charset="0"/>
            </a:endParaRPr>
          </a:p>
        </p:txBody>
      </p:sp>
      <p:cxnSp>
        <p:nvCxnSpPr>
          <p:cNvPr id="14" name="Straight Arrow Connector 13"/>
          <p:cNvCxnSpPr/>
          <p:nvPr/>
        </p:nvCxnSpPr>
        <p:spPr>
          <a:xfrm rot="5400000">
            <a:off x="2129970" y="2096793"/>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10281035" y="2095701"/>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592651" y="4769236"/>
            <a:ext cx="3821602" cy="553986"/>
          </a:xfrm>
          <a:prstGeom prst="rect">
            <a:avLst/>
          </a:prstGeom>
          <a:solidFill>
            <a:schemeClr val="bg1">
              <a:lumMod val="6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-Domestic use</a:t>
            </a:r>
          </a:p>
          <a:p>
            <a:pPr algn="ctr"/>
            <a:r>
              <a:rPr lang="en-US" sz="1500" dirty="0" smtClean="0">
                <a:latin typeface="Arial" pitchFamily="34" charset="0"/>
                <a:cs typeface="Arial" pitchFamily="34" charset="0"/>
              </a:rPr>
              <a:t>-Drinking water</a:t>
            </a:r>
            <a:endParaRPr lang="en-US" sz="1500" dirty="0">
              <a:latin typeface="Arial" pitchFamily="34" charset="0"/>
              <a:cs typeface="Arial" pitchFamily="34" charset="0"/>
            </a:endParaRPr>
          </a:p>
        </p:txBody>
      </p:sp>
      <p:cxnSp>
        <p:nvCxnSpPr>
          <p:cNvPr id="17" name="Straight Arrow Connector 16"/>
          <p:cNvCxnSpPr/>
          <p:nvPr/>
        </p:nvCxnSpPr>
        <p:spPr>
          <a:xfrm rot="5400000">
            <a:off x="10216987" y="4558469"/>
            <a:ext cx="419195"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10216987" y="2881692"/>
            <a:ext cx="419195"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10216987" y="3720081"/>
            <a:ext cx="419195"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2617" y="3970142"/>
            <a:ext cx="3815190" cy="323153"/>
          </a:xfrm>
          <a:prstGeom prst="rect">
            <a:avLst/>
          </a:prstGeom>
          <a:solidFill>
            <a:schemeClr val="bg1">
              <a:lumMod val="7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Under ground sump / Tank</a:t>
            </a:r>
            <a:endParaRPr lang="en-US" sz="1500" dirty="0">
              <a:latin typeface="Arial" pitchFamily="34" charset="0"/>
              <a:cs typeface="Arial" pitchFamily="34" charset="0"/>
            </a:endParaRPr>
          </a:p>
        </p:txBody>
      </p:sp>
      <p:sp>
        <p:nvSpPr>
          <p:cNvPr id="21" name="TextBox 20"/>
          <p:cNvSpPr txBox="1"/>
          <p:nvPr/>
        </p:nvSpPr>
        <p:spPr>
          <a:xfrm>
            <a:off x="382617" y="5721931"/>
            <a:ext cx="3815190" cy="323153"/>
          </a:xfrm>
          <a:prstGeom prst="rect">
            <a:avLst/>
          </a:prstGeom>
          <a:solidFill>
            <a:schemeClr val="bg1">
              <a:lumMod val="50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Domestic use</a:t>
            </a:r>
          </a:p>
        </p:txBody>
      </p:sp>
      <p:sp>
        <p:nvSpPr>
          <p:cNvPr id="22" name="TextBox 21"/>
          <p:cNvSpPr txBox="1"/>
          <p:nvPr/>
        </p:nvSpPr>
        <p:spPr>
          <a:xfrm>
            <a:off x="382617" y="4837687"/>
            <a:ext cx="3815190" cy="323153"/>
          </a:xfrm>
          <a:prstGeom prst="rect">
            <a:avLst/>
          </a:prstGeom>
          <a:solidFill>
            <a:schemeClr val="bg1">
              <a:lumMod val="6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Over head tank</a:t>
            </a:r>
            <a:endParaRPr lang="en-US" sz="1500" dirty="0">
              <a:latin typeface="Arial" pitchFamily="34" charset="0"/>
              <a:cs typeface="Arial" pitchFamily="34" charset="0"/>
            </a:endParaRPr>
          </a:p>
        </p:txBody>
      </p:sp>
      <p:sp>
        <p:nvSpPr>
          <p:cNvPr id="23" name="TextBox 22"/>
          <p:cNvSpPr txBox="1"/>
          <p:nvPr/>
        </p:nvSpPr>
        <p:spPr>
          <a:xfrm>
            <a:off x="376206" y="6426375"/>
            <a:ext cx="4108222" cy="553986"/>
          </a:xfrm>
          <a:prstGeom prst="rect">
            <a:avLst/>
          </a:prstGeom>
          <a:noFill/>
        </p:spPr>
        <p:txBody>
          <a:bodyPr wrap="square" lIns="91428" tIns="45714" rIns="91428" bIns="45714" rtlCol="0">
            <a:spAutoFit/>
          </a:bodyPr>
          <a:lstStyle/>
          <a:p>
            <a:r>
              <a:rPr lang="en-US" sz="1500" dirty="0" smtClean="0">
                <a:latin typeface="Arial" pitchFamily="34" charset="0"/>
                <a:cs typeface="Arial" pitchFamily="34" charset="0"/>
              </a:rPr>
              <a:t>Central culvert to be used as collection at the time of monsoon – 2 Lac Liters capacity</a:t>
            </a:r>
          </a:p>
        </p:txBody>
      </p:sp>
      <p:cxnSp>
        <p:nvCxnSpPr>
          <p:cNvPr id="24" name="Straight Arrow Connector 23"/>
          <p:cNvCxnSpPr/>
          <p:nvPr/>
        </p:nvCxnSpPr>
        <p:spPr>
          <a:xfrm rot="5400000">
            <a:off x="6013835" y="2141533"/>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93348" y="3085896"/>
            <a:ext cx="3821602" cy="323153"/>
          </a:xfrm>
          <a:prstGeom prst="rect">
            <a:avLst/>
          </a:prstGeom>
          <a:solidFill>
            <a:schemeClr val="bg1">
              <a:lumMod val="8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Ground water level</a:t>
            </a:r>
            <a:endParaRPr lang="en-US" sz="1500" dirty="0">
              <a:latin typeface="Arial" pitchFamily="34" charset="0"/>
              <a:cs typeface="Arial" pitchFamily="34" charset="0"/>
            </a:endParaRPr>
          </a:p>
        </p:txBody>
      </p:sp>
      <p:cxnSp>
        <p:nvCxnSpPr>
          <p:cNvPr id="26" name="Straight Arrow Connector 25"/>
          <p:cNvCxnSpPr/>
          <p:nvPr/>
        </p:nvCxnSpPr>
        <p:spPr>
          <a:xfrm rot="5400000">
            <a:off x="6013835" y="2947177"/>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2139929" y="2947177"/>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2139929" y="3811774"/>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2139929" y="4696018"/>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2137592" y="5580262"/>
            <a:ext cx="314397" cy="23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293349" y="2283202"/>
            <a:ext cx="3815190" cy="323153"/>
          </a:xfrm>
          <a:prstGeom prst="rect">
            <a:avLst/>
          </a:prstGeom>
          <a:solidFill>
            <a:schemeClr val="bg1">
              <a:lumMod val="9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Recharge well</a:t>
            </a:r>
          </a:p>
        </p:txBody>
      </p:sp>
      <p:sp>
        <p:nvSpPr>
          <p:cNvPr id="32" name="TextBox 31"/>
          <p:cNvSpPr txBox="1"/>
          <p:nvPr/>
        </p:nvSpPr>
        <p:spPr>
          <a:xfrm>
            <a:off x="8599063" y="2299901"/>
            <a:ext cx="3815190" cy="323153"/>
          </a:xfrm>
          <a:prstGeom prst="rect">
            <a:avLst/>
          </a:prstGeom>
          <a:solidFill>
            <a:schemeClr val="bg1">
              <a:lumMod val="9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Collection chamber</a:t>
            </a:r>
            <a:endParaRPr lang="en-US" sz="1500" dirty="0">
              <a:latin typeface="Arial" pitchFamily="34" charset="0"/>
              <a:cs typeface="Arial" pitchFamily="34" charset="0"/>
            </a:endParaRPr>
          </a:p>
        </p:txBody>
      </p:sp>
      <p:sp>
        <p:nvSpPr>
          <p:cNvPr id="33" name="TextBox 32"/>
          <p:cNvSpPr txBox="1"/>
          <p:nvPr/>
        </p:nvSpPr>
        <p:spPr>
          <a:xfrm>
            <a:off x="8592651" y="3085896"/>
            <a:ext cx="3815190" cy="323153"/>
          </a:xfrm>
          <a:prstGeom prst="rect">
            <a:avLst/>
          </a:prstGeom>
          <a:solidFill>
            <a:schemeClr val="bg1">
              <a:lumMod val="8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Under ground sump / Tank</a:t>
            </a:r>
            <a:endParaRPr lang="en-US" sz="1500" dirty="0">
              <a:latin typeface="Arial" pitchFamily="34" charset="0"/>
              <a:cs typeface="Arial" pitchFamily="34" charset="0"/>
            </a:endParaRPr>
          </a:p>
        </p:txBody>
      </p:sp>
      <p:sp>
        <p:nvSpPr>
          <p:cNvPr id="34" name="TextBox 33"/>
          <p:cNvSpPr txBox="1"/>
          <p:nvPr/>
        </p:nvSpPr>
        <p:spPr>
          <a:xfrm>
            <a:off x="8592651" y="3953443"/>
            <a:ext cx="3815190" cy="323153"/>
          </a:xfrm>
          <a:prstGeom prst="rect">
            <a:avLst/>
          </a:prstGeom>
          <a:solidFill>
            <a:schemeClr val="bg1">
              <a:lumMod val="75000"/>
            </a:schemeClr>
          </a:solidFill>
        </p:spPr>
        <p:txBody>
          <a:bodyPr wrap="square" lIns="91428" tIns="45714" rIns="91428" bIns="45714" rtlCol="0">
            <a:spAutoFit/>
          </a:bodyPr>
          <a:lstStyle/>
          <a:p>
            <a:pPr algn="ctr"/>
            <a:r>
              <a:rPr lang="en-US" sz="1500" dirty="0" smtClean="0">
                <a:latin typeface="Arial" pitchFamily="34" charset="0"/>
                <a:cs typeface="Arial" pitchFamily="34" charset="0"/>
              </a:rPr>
              <a:t>Over head tank</a:t>
            </a:r>
            <a:endParaRPr lang="en-US" sz="1500" dirty="0">
              <a:latin typeface="Arial" pitchFamily="34" charset="0"/>
              <a:cs typeface="Arial" pitchFamily="34" charset="0"/>
            </a:endParaRPr>
          </a:p>
        </p:txBody>
      </p:sp>
      <p:sp>
        <p:nvSpPr>
          <p:cNvPr id="35" name="TextBox 34"/>
          <p:cNvSpPr txBox="1"/>
          <p:nvPr/>
        </p:nvSpPr>
        <p:spPr>
          <a:xfrm>
            <a:off x="4700103" y="416463"/>
            <a:ext cx="184731" cy="477054"/>
          </a:xfrm>
          <a:prstGeom prst="rect">
            <a:avLst/>
          </a:prstGeom>
          <a:noFill/>
        </p:spPr>
        <p:txBody>
          <a:bodyPr wrap="none" lIns="91428" tIns="45714" rIns="91428" bIns="45714" rtlCol="0">
            <a:spAutoFit/>
          </a:bodyPr>
          <a:lstStyle/>
          <a:p>
            <a:endParaRPr lang="en-IN" dirty="0"/>
          </a:p>
        </p:txBody>
      </p:sp>
      <p:sp>
        <p:nvSpPr>
          <p:cNvPr id="37" name="TextBox 36"/>
          <p:cNvSpPr txBox="1"/>
          <p:nvPr/>
        </p:nvSpPr>
        <p:spPr>
          <a:xfrm>
            <a:off x="6096001" y="228601"/>
            <a:ext cx="6324599" cy="369333"/>
          </a:xfrm>
          <a:prstGeom prst="rect">
            <a:avLst/>
          </a:prstGeom>
          <a:noFill/>
        </p:spPr>
        <p:txBody>
          <a:bodyPr wrap="square" lIns="91428" tIns="45714" rIns="91428" bIns="45714" rtlCol="0">
            <a:spAutoFit/>
          </a:bodyPr>
          <a:lstStyle/>
          <a:p>
            <a:pPr marL="342859" indent="-342859" algn="r"/>
            <a:r>
              <a:rPr lang="en-IN" sz="1800" b="1" dirty="0" smtClean="0">
                <a:latin typeface="Arial" pitchFamily="34" charset="0"/>
                <a:cs typeface="Arial" pitchFamily="34" charset="0"/>
              </a:rPr>
              <a:t>Water Conservation</a:t>
            </a:r>
          </a:p>
        </p:txBody>
      </p:sp>
      <p:sp>
        <p:nvSpPr>
          <p:cNvPr id="38" name="Rectangle 37"/>
          <p:cNvSpPr/>
          <p:nvPr/>
        </p:nvSpPr>
        <p:spPr>
          <a:xfrm>
            <a:off x="381001" y="7246205"/>
            <a:ext cx="12115800" cy="784818"/>
          </a:xfrm>
          <a:prstGeom prst="rect">
            <a:avLst/>
          </a:prstGeom>
        </p:spPr>
        <p:txBody>
          <a:bodyPr wrap="square" lIns="91428" tIns="45714" rIns="91428" bIns="45714">
            <a:spAutoFit/>
          </a:bodyPr>
          <a:lstStyle/>
          <a:p>
            <a:r>
              <a:rPr lang="en-US" sz="1500" dirty="0" smtClean="0">
                <a:latin typeface="Arial" pitchFamily="34" charset="0"/>
                <a:cs typeface="Arial" pitchFamily="34" charset="0"/>
              </a:rPr>
              <a:t>Rain water methodology is adopted to store the water through percolation from paver blocks, seepage from open grounds and terraces of buildings.</a:t>
            </a:r>
          </a:p>
          <a:p>
            <a:r>
              <a:rPr lang="en-US" sz="1500" dirty="0" smtClean="0">
                <a:latin typeface="Arial" pitchFamily="34" charset="0"/>
                <a:cs typeface="Arial" pitchFamily="34" charset="0"/>
              </a:rPr>
              <a:t>It is then stored and can be used for irrigation  of green areas throughout the year.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28601" y="697468"/>
            <a:ext cx="6096000" cy="369333"/>
          </a:xfrm>
          <a:prstGeom prst="rect">
            <a:avLst/>
          </a:prstGeom>
          <a:noFill/>
        </p:spPr>
        <p:txBody>
          <a:bodyPr wrap="square" lIns="91428" tIns="45714" rIns="91428" bIns="45714" rtlCol="0">
            <a:spAutoFit/>
          </a:bodyPr>
          <a:lstStyle/>
          <a:p>
            <a:pPr marL="342859" indent="-342859"/>
            <a:r>
              <a:rPr lang="en-IN" sz="1800" dirty="0" smtClean="0">
                <a:latin typeface="Arial" pitchFamily="34" charset="0"/>
                <a:cs typeface="Arial" pitchFamily="34" charset="0"/>
              </a:rPr>
              <a:t>Water Supply System</a:t>
            </a:r>
          </a:p>
        </p:txBody>
      </p:sp>
      <p:sp>
        <p:nvSpPr>
          <p:cNvPr id="35" name="TextBox 34"/>
          <p:cNvSpPr txBox="1"/>
          <p:nvPr/>
        </p:nvSpPr>
        <p:spPr>
          <a:xfrm>
            <a:off x="4700103" y="416463"/>
            <a:ext cx="184731" cy="477054"/>
          </a:xfrm>
          <a:prstGeom prst="rect">
            <a:avLst/>
          </a:prstGeom>
          <a:noFill/>
        </p:spPr>
        <p:txBody>
          <a:bodyPr wrap="none" lIns="91428" tIns="45714" rIns="91428" bIns="45714" rtlCol="0">
            <a:spAutoFit/>
          </a:bodyPr>
          <a:lstStyle/>
          <a:p>
            <a:endParaRPr lang="en-IN" dirty="0"/>
          </a:p>
        </p:txBody>
      </p:sp>
      <p:sp>
        <p:nvSpPr>
          <p:cNvPr id="46" name="TextBox 45"/>
          <p:cNvSpPr txBox="1"/>
          <p:nvPr/>
        </p:nvSpPr>
        <p:spPr>
          <a:xfrm>
            <a:off x="205308" y="6760190"/>
            <a:ext cx="4976292" cy="1246483"/>
          </a:xfrm>
          <a:prstGeom prst="rect">
            <a:avLst/>
          </a:prstGeom>
          <a:noFill/>
        </p:spPr>
        <p:txBody>
          <a:bodyPr wrap="square" lIns="91428" tIns="45714" rIns="91428" bIns="45714" rtlCol="0">
            <a:spAutoFit/>
          </a:bodyPr>
          <a:lstStyle/>
          <a:p>
            <a:r>
              <a:rPr lang="en-US" sz="1500" u="sng" dirty="0">
                <a:latin typeface="Arial" pitchFamily="34" charset="0"/>
                <a:cs typeface="Arial" pitchFamily="34" charset="0"/>
              </a:rPr>
              <a:t>T</a:t>
            </a:r>
            <a:r>
              <a:rPr lang="en-US" sz="1500" u="sng" dirty="0" smtClean="0">
                <a:latin typeface="Arial" pitchFamily="34" charset="0"/>
                <a:cs typeface="Arial" pitchFamily="34" charset="0"/>
              </a:rPr>
              <a:t>echnical data </a:t>
            </a:r>
          </a:p>
          <a:p>
            <a:pPr marL="342859" indent="-342859">
              <a:buFont typeface="+mj-lt"/>
              <a:buAutoNum type="arabicPeriod"/>
            </a:pPr>
            <a:r>
              <a:rPr lang="en-US" sz="1500" dirty="0" smtClean="0">
                <a:latin typeface="Arial" pitchFamily="34" charset="0"/>
                <a:cs typeface="Arial" pitchFamily="34" charset="0"/>
              </a:rPr>
              <a:t>Raw water transfer pump</a:t>
            </a:r>
          </a:p>
          <a:p>
            <a:pPr marL="342859" indent="-342859">
              <a:buFont typeface="+mj-lt"/>
              <a:buAutoNum type="arabicPeriod"/>
            </a:pPr>
            <a:r>
              <a:rPr lang="en-US" sz="1500" dirty="0" smtClean="0">
                <a:latin typeface="Arial" pitchFamily="34" charset="0"/>
                <a:cs typeface="Arial" pitchFamily="34" charset="0"/>
              </a:rPr>
              <a:t>Pressure sand filter</a:t>
            </a:r>
          </a:p>
          <a:p>
            <a:pPr marL="342859" indent="-342859">
              <a:buFont typeface="+mj-lt"/>
              <a:buAutoNum type="arabicPeriod"/>
            </a:pPr>
            <a:r>
              <a:rPr lang="en-US" sz="1500" dirty="0" smtClean="0">
                <a:latin typeface="Arial" pitchFamily="34" charset="0"/>
                <a:cs typeface="Arial" pitchFamily="34" charset="0"/>
              </a:rPr>
              <a:t>Rota meter</a:t>
            </a:r>
          </a:p>
          <a:p>
            <a:pPr marL="342859" indent="-342859">
              <a:buFont typeface="+mj-lt"/>
              <a:buAutoNum type="arabicPeriod"/>
            </a:pPr>
            <a:r>
              <a:rPr lang="en-US" sz="1500" dirty="0" smtClean="0">
                <a:latin typeface="Arial" pitchFamily="34" charset="0"/>
                <a:cs typeface="Arial" pitchFamily="34" charset="0"/>
              </a:rPr>
              <a:t>Soft water plant </a:t>
            </a:r>
            <a:endParaRPr lang="en-US" sz="1500" dirty="0">
              <a:latin typeface="Arial" pitchFamily="34" charset="0"/>
              <a:cs typeface="Arial" pitchFamily="34" charset="0"/>
            </a:endParaRPr>
          </a:p>
        </p:txBody>
      </p:sp>
      <p:grpSp>
        <p:nvGrpSpPr>
          <p:cNvPr id="2" name="Group 56"/>
          <p:cNvGrpSpPr/>
          <p:nvPr/>
        </p:nvGrpSpPr>
        <p:grpSpPr>
          <a:xfrm>
            <a:off x="223806" y="891685"/>
            <a:ext cx="12196794" cy="5449425"/>
            <a:chOff x="71406" y="891684"/>
            <a:chExt cx="12196794" cy="5449426"/>
          </a:xfrm>
        </p:grpSpPr>
        <p:sp>
          <p:nvSpPr>
            <p:cNvPr id="8" name="Rectangle 2"/>
            <p:cNvSpPr>
              <a:spLocks noChangeArrowheads="1"/>
            </p:cNvSpPr>
            <p:nvPr/>
          </p:nvSpPr>
          <p:spPr bwMode="auto">
            <a:xfrm>
              <a:off x="494717" y="891684"/>
              <a:ext cx="184731" cy="477054"/>
            </a:xfrm>
            <a:prstGeom prst="rect">
              <a:avLst/>
            </a:prstGeom>
            <a:noFill/>
            <a:ln w="9525" algn="ctr">
              <a:noFill/>
              <a:round/>
              <a:headEnd/>
              <a:tailEnd/>
            </a:ln>
          </p:spPr>
          <p:txBody>
            <a:bodyPr wrap="none">
              <a:spAutoFit/>
            </a:bodyPr>
            <a:lstStyle/>
            <a:p>
              <a:endParaRPr lang="en-US"/>
            </a:p>
          </p:txBody>
        </p:sp>
        <p:sp>
          <p:nvSpPr>
            <p:cNvPr id="36" name="TextBox 35"/>
            <p:cNvSpPr txBox="1"/>
            <p:nvPr/>
          </p:nvSpPr>
          <p:spPr>
            <a:xfrm>
              <a:off x="71406" y="1143006"/>
              <a:ext cx="2927231" cy="323165"/>
            </a:xfrm>
            <a:prstGeom prst="rect">
              <a:avLst/>
            </a:prstGeom>
            <a:solidFill>
              <a:srgbClr val="FFC000"/>
            </a:solidFill>
          </p:spPr>
          <p:txBody>
            <a:bodyPr wrap="square" rtlCol="0">
              <a:spAutoFit/>
            </a:bodyPr>
            <a:lstStyle/>
            <a:p>
              <a:pPr algn="ctr"/>
              <a:r>
                <a:rPr lang="en-US" sz="1500" dirty="0" smtClean="0">
                  <a:latin typeface="Arial" pitchFamily="34" charset="0"/>
                  <a:cs typeface="Arial" pitchFamily="34" charset="0"/>
                </a:rPr>
                <a:t>River water</a:t>
              </a:r>
              <a:endParaRPr lang="en-US" sz="1500" dirty="0">
                <a:latin typeface="Arial" pitchFamily="34" charset="0"/>
                <a:cs typeface="Arial" pitchFamily="34" charset="0"/>
              </a:endParaRPr>
            </a:p>
          </p:txBody>
        </p:sp>
        <p:sp>
          <p:nvSpPr>
            <p:cNvPr id="37" name="TextBox 36"/>
            <p:cNvSpPr txBox="1"/>
            <p:nvPr/>
          </p:nvSpPr>
          <p:spPr>
            <a:xfrm>
              <a:off x="3193785" y="1142984"/>
              <a:ext cx="2829656" cy="323165"/>
            </a:xfrm>
            <a:prstGeom prst="rect">
              <a:avLst/>
            </a:prstGeom>
            <a:solidFill>
              <a:srgbClr val="FFC000"/>
            </a:solidFill>
          </p:spPr>
          <p:txBody>
            <a:bodyPr wrap="square" rtlCol="0">
              <a:spAutoFit/>
            </a:bodyPr>
            <a:lstStyle/>
            <a:p>
              <a:pPr algn="ctr"/>
              <a:r>
                <a:rPr lang="en-US" sz="1500" dirty="0" smtClean="0">
                  <a:latin typeface="Arial" pitchFamily="34" charset="0"/>
                  <a:cs typeface="Arial" pitchFamily="34" charset="0"/>
                </a:rPr>
                <a:t>Tube well water</a:t>
              </a:r>
              <a:endParaRPr lang="en-US" sz="1500" dirty="0">
                <a:latin typeface="Arial" pitchFamily="34" charset="0"/>
                <a:cs typeface="Arial" pitchFamily="34" charset="0"/>
              </a:endParaRPr>
            </a:p>
          </p:txBody>
        </p:sp>
        <p:sp>
          <p:nvSpPr>
            <p:cNvPr id="38" name="TextBox 37"/>
            <p:cNvSpPr txBox="1"/>
            <p:nvPr/>
          </p:nvSpPr>
          <p:spPr>
            <a:xfrm>
              <a:off x="77954" y="1969439"/>
              <a:ext cx="5945488" cy="323165"/>
            </a:xfrm>
            <a:prstGeom prst="rect">
              <a:avLst/>
            </a:prstGeom>
            <a:solidFill>
              <a:schemeClr val="bg1">
                <a:lumMod val="95000"/>
              </a:schemeClr>
            </a:solidFill>
          </p:spPr>
          <p:txBody>
            <a:bodyPr wrap="square" rtlCol="0">
              <a:spAutoFit/>
            </a:bodyPr>
            <a:lstStyle/>
            <a:p>
              <a:pPr algn="ctr"/>
              <a:r>
                <a:rPr lang="en-US" sz="1500" dirty="0" smtClean="0">
                  <a:latin typeface="Arial" pitchFamily="34" charset="0"/>
                  <a:cs typeface="Arial" pitchFamily="34" charset="0"/>
                </a:rPr>
                <a:t>Collection chamber</a:t>
              </a:r>
              <a:endParaRPr lang="en-US" sz="1500" dirty="0">
                <a:latin typeface="Arial" pitchFamily="34" charset="0"/>
                <a:cs typeface="Arial" pitchFamily="34" charset="0"/>
              </a:endParaRPr>
            </a:p>
          </p:txBody>
        </p:sp>
        <p:sp>
          <p:nvSpPr>
            <p:cNvPr id="39" name="TextBox 38"/>
            <p:cNvSpPr txBox="1"/>
            <p:nvPr/>
          </p:nvSpPr>
          <p:spPr>
            <a:xfrm>
              <a:off x="77954" y="2811692"/>
              <a:ext cx="5945488" cy="323165"/>
            </a:xfrm>
            <a:prstGeom prst="rect">
              <a:avLst/>
            </a:prstGeom>
            <a:solidFill>
              <a:schemeClr val="bg1">
                <a:lumMod val="85000"/>
              </a:schemeClr>
            </a:solidFill>
          </p:spPr>
          <p:txBody>
            <a:bodyPr wrap="square" rtlCol="0">
              <a:spAutoFit/>
            </a:bodyPr>
            <a:lstStyle/>
            <a:p>
              <a:pPr algn="ctr"/>
              <a:r>
                <a:rPr lang="en-US" sz="1500" dirty="0" smtClean="0">
                  <a:latin typeface="Arial" pitchFamily="34" charset="0"/>
                  <a:cs typeface="Arial" pitchFamily="34" charset="0"/>
                </a:rPr>
                <a:t>Filtration plant</a:t>
              </a:r>
              <a:endParaRPr lang="en-US" sz="1500" dirty="0">
                <a:latin typeface="Arial" pitchFamily="34" charset="0"/>
                <a:cs typeface="Arial" pitchFamily="34" charset="0"/>
              </a:endParaRPr>
            </a:p>
          </p:txBody>
        </p:sp>
        <p:sp>
          <p:nvSpPr>
            <p:cNvPr id="40" name="TextBox 39"/>
            <p:cNvSpPr txBox="1"/>
            <p:nvPr/>
          </p:nvSpPr>
          <p:spPr>
            <a:xfrm>
              <a:off x="6316165" y="1142984"/>
              <a:ext cx="5952035" cy="323165"/>
            </a:xfrm>
            <a:prstGeom prst="rect">
              <a:avLst/>
            </a:prstGeom>
            <a:solidFill>
              <a:srgbClr val="FFC000"/>
            </a:solidFill>
          </p:spPr>
          <p:txBody>
            <a:bodyPr wrap="square" rtlCol="0">
              <a:spAutoFit/>
            </a:bodyPr>
            <a:lstStyle/>
            <a:p>
              <a:pPr algn="ctr"/>
              <a:r>
                <a:rPr lang="en-US" sz="1500" dirty="0" smtClean="0">
                  <a:latin typeface="Arial" pitchFamily="34" charset="0"/>
                  <a:cs typeface="Arial" pitchFamily="34" charset="0"/>
                </a:rPr>
                <a:t>Rain water harvested</a:t>
              </a:r>
              <a:endParaRPr lang="en-US" sz="1500" dirty="0">
                <a:latin typeface="Arial" pitchFamily="34" charset="0"/>
                <a:cs typeface="Arial" pitchFamily="34" charset="0"/>
              </a:endParaRPr>
            </a:p>
          </p:txBody>
        </p:sp>
        <p:sp>
          <p:nvSpPr>
            <p:cNvPr id="41" name="TextBox 40"/>
            <p:cNvSpPr txBox="1"/>
            <p:nvPr/>
          </p:nvSpPr>
          <p:spPr>
            <a:xfrm>
              <a:off x="6322712" y="1998159"/>
              <a:ext cx="5945488" cy="323165"/>
            </a:xfrm>
            <a:prstGeom prst="rect">
              <a:avLst/>
            </a:prstGeom>
            <a:solidFill>
              <a:schemeClr val="bg1">
                <a:lumMod val="95000"/>
              </a:schemeClr>
            </a:solidFill>
          </p:spPr>
          <p:txBody>
            <a:bodyPr wrap="square" rtlCol="0">
              <a:spAutoFit/>
            </a:bodyPr>
            <a:lstStyle/>
            <a:p>
              <a:pPr algn="ctr"/>
              <a:r>
                <a:rPr lang="en-US" sz="1500" dirty="0" smtClean="0">
                  <a:latin typeface="Arial" pitchFamily="34" charset="0"/>
                  <a:cs typeface="Arial" pitchFamily="34" charset="0"/>
                </a:rPr>
                <a:t>Collection chamber</a:t>
              </a:r>
              <a:endParaRPr lang="en-US" sz="1500" dirty="0">
                <a:latin typeface="Arial" pitchFamily="34" charset="0"/>
                <a:cs typeface="Arial" pitchFamily="34" charset="0"/>
              </a:endParaRPr>
            </a:p>
          </p:txBody>
        </p:sp>
        <p:sp>
          <p:nvSpPr>
            <p:cNvPr id="42" name="TextBox 41"/>
            <p:cNvSpPr txBox="1"/>
            <p:nvPr/>
          </p:nvSpPr>
          <p:spPr>
            <a:xfrm>
              <a:off x="6316165" y="2789406"/>
              <a:ext cx="5945488" cy="553998"/>
            </a:xfrm>
            <a:prstGeom prst="rect">
              <a:avLst/>
            </a:prstGeom>
            <a:solidFill>
              <a:schemeClr val="bg1">
                <a:lumMod val="85000"/>
              </a:schemeClr>
            </a:solidFill>
          </p:spPr>
          <p:txBody>
            <a:bodyPr wrap="square" rtlCol="0">
              <a:spAutoFit/>
            </a:bodyPr>
            <a:lstStyle/>
            <a:p>
              <a:pPr algn="ctr"/>
              <a:r>
                <a:rPr lang="en-US" sz="1500" dirty="0" smtClean="0">
                  <a:latin typeface="Arial" pitchFamily="34" charset="0"/>
                  <a:cs typeface="Arial" pitchFamily="34" charset="0"/>
                </a:rPr>
                <a:t>-Recharge well</a:t>
              </a:r>
            </a:p>
            <a:p>
              <a:pPr algn="ctr"/>
              <a:r>
                <a:rPr lang="en-US" sz="1500" dirty="0" smtClean="0">
                  <a:latin typeface="Arial" pitchFamily="34" charset="0"/>
                  <a:cs typeface="Arial" pitchFamily="34" charset="0"/>
                </a:rPr>
                <a:t>-RCC culvert</a:t>
              </a:r>
              <a:endParaRPr lang="en-US" sz="1500" dirty="0">
                <a:latin typeface="Arial" pitchFamily="34" charset="0"/>
                <a:cs typeface="Arial" pitchFamily="34" charset="0"/>
              </a:endParaRPr>
            </a:p>
          </p:txBody>
        </p:sp>
        <p:sp>
          <p:nvSpPr>
            <p:cNvPr id="43" name="TextBox 42"/>
            <p:cNvSpPr txBox="1"/>
            <p:nvPr/>
          </p:nvSpPr>
          <p:spPr>
            <a:xfrm>
              <a:off x="71406" y="4060301"/>
              <a:ext cx="12196794" cy="323165"/>
            </a:xfrm>
            <a:prstGeom prst="rect">
              <a:avLst/>
            </a:prstGeom>
            <a:solidFill>
              <a:schemeClr val="bg1">
                <a:lumMod val="75000"/>
              </a:schemeClr>
            </a:solidFill>
          </p:spPr>
          <p:txBody>
            <a:bodyPr wrap="square" rtlCol="0">
              <a:spAutoFit/>
            </a:bodyPr>
            <a:lstStyle/>
            <a:p>
              <a:pPr algn="ctr"/>
              <a:r>
                <a:rPr lang="en-US" sz="1500" dirty="0" smtClean="0">
                  <a:latin typeface="Arial" pitchFamily="34" charset="0"/>
                  <a:cs typeface="Arial" pitchFamily="34" charset="0"/>
                </a:rPr>
                <a:t>Underground Sump/ Tank</a:t>
              </a:r>
              <a:endParaRPr lang="en-US" sz="1500" dirty="0">
                <a:latin typeface="Arial" pitchFamily="34" charset="0"/>
                <a:cs typeface="Arial" pitchFamily="34" charset="0"/>
              </a:endParaRPr>
            </a:p>
          </p:txBody>
        </p:sp>
        <p:sp>
          <p:nvSpPr>
            <p:cNvPr id="44" name="TextBox 43"/>
            <p:cNvSpPr txBox="1"/>
            <p:nvPr/>
          </p:nvSpPr>
          <p:spPr>
            <a:xfrm>
              <a:off x="71406" y="4915476"/>
              <a:ext cx="12196794" cy="323165"/>
            </a:xfrm>
            <a:prstGeom prst="rect">
              <a:avLst/>
            </a:prstGeom>
            <a:solidFill>
              <a:schemeClr val="bg1">
                <a:lumMod val="65000"/>
              </a:schemeClr>
            </a:solidFill>
          </p:spPr>
          <p:txBody>
            <a:bodyPr wrap="square" rtlCol="0">
              <a:spAutoFit/>
            </a:bodyPr>
            <a:lstStyle/>
            <a:p>
              <a:pPr algn="ctr"/>
              <a:r>
                <a:rPr lang="en-US" sz="1500" dirty="0" smtClean="0">
                  <a:latin typeface="Arial" pitchFamily="34" charset="0"/>
                  <a:cs typeface="Arial" pitchFamily="34" charset="0"/>
                </a:rPr>
                <a:t>Overhead tank</a:t>
              </a:r>
              <a:endParaRPr lang="en-US" sz="1500" dirty="0">
                <a:latin typeface="Arial" pitchFamily="34" charset="0"/>
                <a:cs typeface="Arial" pitchFamily="34" charset="0"/>
              </a:endParaRPr>
            </a:p>
          </p:txBody>
        </p:sp>
        <p:sp>
          <p:nvSpPr>
            <p:cNvPr id="45" name="TextBox 44"/>
            <p:cNvSpPr txBox="1"/>
            <p:nvPr/>
          </p:nvSpPr>
          <p:spPr>
            <a:xfrm>
              <a:off x="71406" y="5787112"/>
              <a:ext cx="12196794" cy="553998"/>
            </a:xfrm>
            <a:prstGeom prst="rect">
              <a:avLst/>
            </a:prstGeom>
            <a:solidFill>
              <a:schemeClr val="bg1">
                <a:lumMod val="50000"/>
              </a:schemeClr>
            </a:solidFill>
          </p:spPr>
          <p:txBody>
            <a:bodyPr wrap="square" rtlCol="0">
              <a:spAutoFit/>
            </a:bodyPr>
            <a:lstStyle/>
            <a:p>
              <a:pPr algn="ctr"/>
              <a:r>
                <a:rPr lang="en-US" sz="1500" dirty="0" smtClean="0">
                  <a:latin typeface="Arial" pitchFamily="34" charset="0"/>
                  <a:cs typeface="Arial" pitchFamily="34" charset="0"/>
                </a:rPr>
                <a:t>-Domestic use</a:t>
              </a:r>
            </a:p>
            <a:p>
              <a:pPr algn="ctr"/>
              <a:r>
                <a:rPr lang="en-US" sz="1500" dirty="0" smtClean="0">
                  <a:latin typeface="Arial" pitchFamily="34" charset="0"/>
                  <a:cs typeface="Arial" pitchFamily="34" charset="0"/>
                </a:rPr>
                <a:t>-Drinking Water</a:t>
              </a:r>
            </a:p>
          </p:txBody>
        </p:sp>
        <p:cxnSp>
          <p:nvCxnSpPr>
            <p:cNvPr id="47" name="Straight Arrow Connector 46"/>
            <p:cNvCxnSpPr/>
            <p:nvPr/>
          </p:nvCxnSpPr>
          <p:spPr>
            <a:xfrm rot="5400000">
              <a:off x="2358450" y="1780990"/>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a:off x="3527894" y="1780990"/>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2942448" y="2633256"/>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9184819" y="1780990"/>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a:off x="9187207" y="2652625"/>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9187207" y="3814805"/>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2748750" y="3698590"/>
              <a:ext cx="697309" cy="23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a:off x="6064828" y="4686441"/>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a:off x="6064828" y="5538707"/>
              <a:ext cx="309913" cy="238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096001" y="228601"/>
            <a:ext cx="6324599" cy="369333"/>
          </a:xfrm>
          <a:prstGeom prst="rect">
            <a:avLst/>
          </a:prstGeom>
          <a:noFill/>
        </p:spPr>
        <p:txBody>
          <a:bodyPr wrap="square" lIns="91428" tIns="45714" rIns="91428" bIns="45714" rtlCol="0">
            <a:spAutoFit/>
          </a:bodyPr>
          <a:lstStyle/>
          <a:p>
            <a:pPr marL="342859" indent="-342859" algn="r"/>
            <a:r>
              <a:rPr lang="en-IN" sz="1800" b="1" dirty="0" smtClean="0">
                <a:latin typeface="Arial" pitchFamily="34" charset="0"/>
                <a:cs typeface="Arial" pitchFamily="34" charset="0"/>
              </a:rPr>
              <a:t>Water Conservation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0160" y="1859926"/>
            <a:ext cx="10241280" cy="4838036"/>
          </a:xfrm>
          <a:prstGeom prst="rect">
            <a:avLst/>
          </a:prstGeom>
          <a:noFill/>
        </p:spPr>
        <p:txBody>
          <a:bodyPr wrap="square" lIns="127785" tIns="63903" rIns="127785" bIns="63903" rtlCol="0">
            <a:spAutoFit/>
          </a:bodyPr>
          <a:lstStyle/>
          <a:p>
            <a:r>
              <a:rPr lang="en-US" sz="1800" dirty="0" smtClean="0">
                <a:latin typeface="Arial" pitchFamily="34" charset="0"/>
                <a:cs typeface="Arial" pitchFamily="34" charset="0"/>
              </a:rPr>
              <a:t>Following bylaws were referred while development of conceptual design.</a:t>
            </a:r>
          </a:p>
          <a:p>
            <a:endParaRPr lang="en-US" sz="1800" b="1" dirty="0" smtClean="0">
              <a:solidFill>
                <a:srgbClr val="FF0000"/>
              </a:solidFill>
              <a:latin typeface="Arial" pitchFamily="34" charset="0"/>
              <a:cs typeface="Arial" pitchFamily="34" charset="0"/>
            </a:endParaRPr>
          </a:p>
          <a:p>
            <a:pPr marL="479199" indent="-479199">
              <a:buAutoNum type="arabicPeriod"/>
            </a:pPr>
            <a:r>
              <a:rPr lang="en-US" sz="1800" dirty="0">
                <a:solidFill>
                  <a:schemeClr val="tx2">
                    <a:lumMod val="60000"/>
                    <a:lumOff val="40000"/>
                  </a:schemeClr>
                </a:solidFill>
                <a:latin typeface="Arial" pitchFamily="34" charset="0"/>
                <a:cs typeface="Arial" pitchFamily="34" charset="0"/>
              </a:rPr>
              <a:t>Comprehensive GDCR for the Gujarat </a:t>
            </a:r>
            <a:r>
              <a:rPr lang="en-US" sz="1800" dirty="0" smtClean="0">
                <a:solidFill>
                  <a:schemeClr val="tx2">
                    <a:lumMod val="60000"/>
                    <a:lumOff val="40000"/>
                  </a:schemeClr>
                </a:solidFill>
                <a:latin typeface="Arial" pitchFamily="34" charset="0"/>
                <a:cs typeface="Arial" pitchFamily="34" charset="0"/>
              </a:rPr>
              <a:t>State</a:t>
            </a:r>
          </a:p>
          <a:p>
            <a:pPr marL="479199" indent="-479199">
              <a:buAutoNum type="arabicPeriod"/>
            </a:pPr>
            <a:endParaRPr lang="en-US" sz="1800" dirty="0">
              <a:solidFill>
                <a:schemeClr val="tx2">
                  <a:lumMod val="60000"/>
                  <a:lumOff val="40000"/>
                </a:schemeClr>
              </a:solidFill>
              <a:latin typeface="Arial" pitchFamily="34" charset="0"/>
              <a:cs typeface="Arial" pitchFamily="34" charset="0"/>
            </a:endParaRPr>
          </a:p>
          <a:p>
            <a:pPr marL="479199" indent="-479199">
              <a:buAutoNum type="arabicPeriod"/>
            </a:pPr>
            <a:r>
              <a:rPr lang="en-US" sz="1800" dirty="0" smtClean="0">
                <a:solidFill>
                  <a:schemeClr val="tx2">
                    <a:lumMod val="60000"/>
                    <a:lumOff val="40000"/>
                  </a:schemeClr>
                </a:solidFill>
                <a:latin typeface="Arial" pitchFamily="34" charset="0"/>
                <a:cs typeface="Arial" pitchFamily="34" charset="0"/>
              </a:rPr>
              <a:t>Handbook of sports authority of India</a:t>
            </a:r>
          </a:p>
          <a:p>
            <a:pPr marL="479199" indent="-479199">
              <a:buAutoNum type="arabicPeriod"/>
            </a:pPr>
            <a:endParaRPr lang="en-US" sz="1800" dirty="0">
              <a:solidFill>
                <a:schemeClr val="tx2">
                  <a:lumMod val="60000"/>
                  <a:lumOff val="40000"/>
                </a:schemeClr>
              </a:solidFill>
              <a:latin typeface="Arial" pitchFamily="34" charset="0"/>
              <a:cs typeface="Arial" pitchFamily="34" charset="0"/>
            </a:endParaRPr>
          </a:p>
          <a:p>
            <a:pPr marL="479199" indent="-479199"/>
            <a:endParaRPr lang="en-US" sz="1800" dirty="0" smtClean="0">
              <a:latin typeface="Arial" pitchFamily="34" charset="0"/>
              <a:cs typeface="Arial" pitchFamily="34" charset="0"/>
            </a:endParaRPr>
          </a:p>
          <a:p>
            <a:pPr marL="479199" indent="-479199"/>
            <a:r>
              <a:rPr lang="en-US" sz="1800" dirty="0" smtClean="0">
                <a:latin typeface="Arial" pitchFamily="34" charset="0"/>
                <a:cs typeface="Arial" pitchFamily="34" charset="0"/>
              </a:rPr>
              <a:t>In addition to above mentioned bylaws, following were also referred as and when required;</a:t>
            </a:r>
          </a:p>
          <a:p>
            <a:pPr marL="479199" indent="-479199"/>
            <a:endParaRPr lang="en-US" sz="1800" dirty="0" smtClean="0">
              <a:latin typeface="Arial" pitchFamily="34" charset="0"/>
              <a:cs typeface="Arial" pitchFamily="34" charset="0"/>
            </a:endParaRPr>
          </a:p>
          <a:p>
            <a:pPr marL="479199" indent="-479199">
              <a:buAutoNum type="arabicPeriod"/>
            </a:pPr>
            <a:r>
              <a:rPr lang="en-US" sz="1800" dirty="0" smtClean="0">
                <a:solidFill>
                  <a:schemeClr val="accent6">
                    <a:lumMod val="75000"/>
                  </a:schemeClr>
                </a:solidFill>
                <a:latin typeface="Arial" pitchFamily="34" charset="0"/>
                <a:cs typeface="Arial" pitchFamily="34" charset="0"/>
              </a:rPr>
              <a:t>National Building Code of India 2005</a:t>
            </a:r>
          </a:p>
          <a:p>
            <a:pPr marL="479199" indent="-479199">
              <a:buAutoNum type="arabicPeriod"/>
            </a:pPr>
            <a:endParaRPr lang="en-US" sz="1800" dirty="0" smtClean="0">
              <a:solidFill>
                <a:schemeClr val="accent6">
                  <a:lumMod val="75000"/>
                </a:schemeClr>
              </a:solidFill>
              <a:latin typeface="Arial" pitchFamily="34" charset="0"/>
              <a:cs typeface="Arial" pitchFamily="34" charset="0"/>
            </a:endParaRPr>
          </a:p>
          <a:p>
            <a:pPr marL="479199" indent="-479199">
              <a:buAutoNum type="arabicPeriod"/>
            </a:pPr>
            <a:r>
              <a:rPr lang="en-US" sz="1800" dirty="0" smtClean="0">
                <a:solidFill>
                  <a:schemeClr val="accent6">
                    <a:lumMod val="75000"/>
                  </a:schemeClr>
                </a:solidFill>
                <a:latin typeface="Arial" pitchFamily="34" charset="0"/>
                <a:cs typeface="Arial" pitchFamily="34" charset="0"/>
              </a:rPr>
              <a:t>IGBC-Green Building Rating System</a:t>
            </a:r>
          </a:p>
          <a:p>
            <a:pPr marL="479199" indent="-479199">
              <a:buAutoNum type="arabicPeriod"/>
            </a:pPr>
            <a:endParaRPr lang="en-US" sz="1800" dirty="0" smtClean="0">
              <a:solidFill>
                <a:schemeClr val="accent6">
                  <a:lumMod val="75000"/>
                </a:schemeClr>
              </a:solidFill>
              <a:latin typeface="Arial" pitchFamily="34" charset="0"/>
              <a:cs typeface="Arial" pitchFamily="34" charset="0"/>
            </a:endParaRPr>
          </a:p>
          <a:p>
            <a:pPr marL="479199" indent="-479199">
              <a:buAutoNum type="arabicPeriod"/>
            </a:pPr>
            <a:r>
              <a:rPr lang="en-US" sz="1800" dirty="0" smtClean="0">
                <a:solidFill>
                  <a:schemeClr val="accent6">
                    <a:lumMod val="75000"/>
                  </a:schemeClr>
                </a:solidFill>
                <a:latin typeface="Arial" pitchFamily="34" charset="0"/>
                <a:cs typeface="Arial" pitchFamily="34" charset="0"/>
              </a:rPr>
              <a:t>Bureau Of Energy Efficiency (Bee)</a:t>
            </a:r>
          </a:p>
          <a:p>
            <a:pPr marL="479199" indent="-479199">
              <a:buAutoNum type="arabicPeriod"/>
            </a:pPr>
            <a:endParaRPr lang="en-US" sz="1800" dirty="0">
              <a:solidFill>
                <a:schemeClr val="accent6">
                  <a:lumMod val="75000"/>
                </a:schemeClr>
              </a:solidFill>
              <a:latin typeface="Arial" pitchFamily="34" charset="0"/>
              <a:cs typeface="Arial" pitchFamily="34" charset="0"/>
            </a:endParaRPr>
          </a:p>
          <a:p>
            <a:pPr marL="479199" indent="-479199">
              <a:buFontTx/>
              <a:buAutoNum type="arabicPeriod"/>
            </a:pPr>
            <a:r>
              <a:rPr lang="en-US" sz="1800" dirty="0">
                <a:solidFill>
                  <a:schemeClr val="accent6">
                    <a:lumMod val="75000"/>
                  </a:schemeClr>
                </a:solidFill>
                <a:latin typeface="Arial" pitchFamily="34" charset="0"/>
                <a:cs typeface="Arial" pitchFamily="34" charset="0"/>
              </a:rPr>
              <a:t>National Green Building Standard</a:t>
            </a:r>
          </a:p>
          <a:p>
            <a:pPr marL="479199" indent="-479199"/>
            <a:endParaRPr lang="en-US" sz="1800" dirty="0" smtClean="0">
              <a:solidFill>
                <a:schemeClr val="accent6">
                  <a:lumMod val="75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04800" y="240268"/>
            <a:ext cx="6096000" cy="369333"/>
          </a:xfrm>
          <a:prstGeom prst="rect">
            <a:avLst/>
          </a:prstGeom>
          <a:noFill/>
        </p:spPr>
        <p:txBody>
          <a:bodyPr wrap="square" lIns="91428" tIns="45714" rIns="91428" bIns="45714" rtlCol="0">
            <a:spAutoFit/>
          </a:bodyPr>
          <a:lstStyle/>
          <a:p>
            <a:pPr marL="342859" indent="-342859"/>
            <a:r>
              <a:rPr lang="en-US" sz="1800" b="1" dirty="0" smtClean="0">
                <a:latin typeface="Arial" pitchFamily="34" charset="0"/>
                <a:cs typeface="Arial" pitchFamily="34" charset="0"/>
              </a:rPr>
              <a:t>Solid Waste Management</a:t>
            </a:r>
          </a:p>
        </p:txBody>
      </p:sp>
      <p:sp>
        <p:nvSpPr>
          <p:cNvPr id="7" name="Content Placeholder 2"/>
          <p:cNvSpPr txBox="1">
            <a:spLocks/>
          </p:cNvSpPr>
          <p:nvPr/>
        </p:nvSpPr>
        <p:spPr>
          <a:xfrm>
            <a:off x="304800" y="1112839"/>
            <a:ext cx="5867400" cy="4525963"/>
          </a:xfrm>
          <a:prstGeom prst="rect">
            <a:avLst/>
          </a:prstGeom>
        </p:spPr>
        <p:txBody>
          <a:bodyPr lIns="91428" tIns="45714" rIns="91428" bIns="45714">
            <a:normAutofit/>
          </a:bodyPr>
          <a:lstStyle/>
          <a:p>
            <a:pPr marL="480003" indent="-480003" algn="just">
              <a:spcBef>
                <a:spcPct val="20000"/>
              </a:spcBef>
              <a:defRPr/>
            </a:pPr>
            <a:r>
              <a:rPr lang="en-US" sz="1500" dirty="0" smtClean="0">
                <a:latin typeface="Arial" pitchFamily="34" charset="0"/>
                <a:cs typeface="Arial" pitchFamily="34" charset="0"/>
              </a:rPr>
              <a:t>Classification</a:t>
            </a:r>
          </a:p>
          <a:p>
            <a:pPr marL="480003" indent="-480003" algn="just">
              <a:spcBef>
                <a:spcPct val="20000"/>
              </a:spcBef>
              <a:defRPr/>
            </a:pPr>
            <a:endParaRPr lang="en-US" sz="1500" dirty="0" smtClean="0">
              <a:latin typeface="Arial" pitchFamily="34" charset="0"/>
              <a:cs typeface="Arial" pitchFamily="34" charset="0"/>
            </a:endParaRPr>
          </a:p>
          <a:p>
            <a:pPr marL="480003" indent="-480003" algn="just">
              <a:spcBef>
                <a:spcPct val="20000"/>
              </a:spcBef>
              <a:defRPr/>
            </a:pPr>
            <a:r>
              <a:rPr lang="en-US" sz="1500" dirty="0" smtClean="0">
                <a:latin typeface="Arial" pitchFamily="34" charset="0"/>
                <a:cs typeface="Arial" pitchFamily="34" charset="0"/>
              </a:rPr>
              <a:t>Organic solid waste management – </a:t>
            </a:r>
          </a:p>
          <a:p>
            <a:pPr marL="480003" indent="-480003" algn="just">
              <a:spcBef>
                <a:spcPct val="20000"/>
              </a:spcBef>
              <a:buFont typeface="Arial" pitchFamily="34" charset="0"/>
              <a:buChar char="•"/>
              <a:defRPr/>
            </a:pPr>
            <a:r>
              <a:rPr lang="en-US" sz="1500" dirty="0" smtClean="0">
                <a:latin typeface="Arial" pitchFamily="34" charset="0"/>
                <a:cs typeface="Arial" pitchFamily="34" charset="0"/>
              </a:rPr>
              <a:t>Food scraps, yard (leaves, grass, brush) waste, wood, process residues </a:t>
            </a:r>
          </a:p>
          <a:p>
            <a:pPr marL="480003" indent="-480003" algn="just">
              <a:spcBef>
                <a:spcPct val="20000"/>
              </a:spcBef>
              <a:buFont typeface="Arial" pitchFamily="34" charset="0"/>
              <a:buChar char="•"/>
              <a:defRPr/>
            </a:pPr>
            <a:r>
              <a:rPr lang="en-US" sz="1500" dirty="0" smtClean="0">
                <a:latin typeface="Arial" pitchFamily="34" charset="0"/>
                <a:cs typeface="Arial" pitchFamily="34" charset="0"/>
              </a:rPr>
              <a:t>Earthworm farming (</a:t>
            </a:r>
            <a:r>
              <a:rPr lang="en-US" sz="1500" dirty="0" err="1" smtClean="0">
                <a:latin typeface="Arial" pitchFamily="34" charset="0"/>
                <a:cs typeface="Arial" pitchFamily="34" charset="0"/>
              </a:rPr>
              <a:t>vermiculture</a:t>
            </a:r>
            <a:r>
              <a:rPr lang="en-US" sz="1500" dirty="0" smtClean="0">
                <a:latin typeface="Arial" pitchFamily="34" charset="0"/>
                <a:cs typeface="Arial" pitchFamily="34" charset="0"/>
              </a:rPr>
              <a:t>) is a bio-technique for converting the solid into compost which can be used for soil conditioning. It prevents the production of methane gas thus making it environmentally sound waste management system and also a cost effective technique.</a:t>
            </a:r>
          </a:p>
          <a:p>
            <a:pPr marL="480003" indent="-480003" algn="just">
              <a:spcBef>
                <a:spcPct val="20000"/>
              </a:spcBef>
              <a:buFont typeface="Arial" pitchFamily="34" charset="0"/>
              <a:buChar char="•"/>
              <a:defRPr/>
            </a:pPr>
            <a:r>
              <a:rPr lang="en-US" sz="1500" dirty="0" smtClean="0">
                <a:latin typeface="Arial" pitchFamily="34" charset="0"/>
                <a:cs typeface="Arial" pitchFamily="34" charset="0"/>
              </a:rPr>
              <a:t>Inorganic solid waste management </a:t>
            </a:r>
          </a:p>
          <a:p>
            <a:pPr marL="480003" indent="-480003" algn="just">
              <a:spcBef>
                <a:spcPct val="20000"/>
              </a:spcBef>
              <a:buFont typeface="Arial" pitchFamily="34" charset="0"/>
              <a:buChar char="•"/>
              <a:defRPr/>
            </a:pPr>
            <a:endParaRPr lang="en-US" sz="1500" dirty="0" smtClean="0">
              <a:latin typeface="Arial" pitchFamily="34" charset="0"/>
              <a:cs typeface="Arial" pitchFamily="34" charset="0"/>
            </a:endParaRPr>
          </a:p>
          <a:p>
            <a:pPr marL="480003" indent="-480003" algn="just">
              <a:spcBef>
                <a:spcPct val="20000"/>
              </a:spcBef>
              <a:defRPr/>
            </a:pPr>
            <a:r>
              <a:rPr lang="en-US" sz="1500" dirty="0" smtClean="0">
                <a:latin typeface="Arial" pitchFamily="34" charset="0"/>
                <a:cs typeface="Arial" pitchFamily="34" charset="0"/>
              </a:rPr>
              <a:t>Inorganic solid waste management –</a:t>
            </a:r>
          </a:p>
          <a:p>
            <a:pPr marL="480003" indent="-480003" algn="just">
              <a:spcBef>
                <a:spcPct val="20000"/>
              </a:spcBef>
              <a:buFont typeface="Arial" pitchFamily="34" charset="0"/>
              <a:buChar char="•"/>
              <a:defRPr/>
            </a:pPr>
            <a:r>
              <a:rPr lang="en-US" sz="1500" dirty="0" smtClean="0">
                <a:latin typeface="Arial" pitchFamily="34" charset="0"/>
                <a:cs typeface="Arial" pitchFamily="34" charset="0"/>
              </a:rPr>
              <a:t>Waste composed of material other than plant or animal matter for example glass, </a:t>
            </a:r>
            <a:r>
              <a:rPr lang="en-US" sz="1500" dirty="0" err="1" smtClean="0">
                <a:latin typeface="Arial" pitchFamily="34" charset="0"/>
                <a:cs typeface="Arial" pitchFamily="34" charset="0"/>
              </a:rPr>
              <a:t>platic</a:t>
            </a:r>
            <a:r>
              <a:rPr lang="en-US" sz="1500" dirty="0" smtClean="0">
                <a:latin typeface="Arial" pitchFamily="34" charset="0"/>
                <a:cs typeface="Arial" pitchFamily="34" charset="0"/>
              </a:rPr>
              <a:t>, metal, rubber etc. It is non or slowly bio degradable </a:t>
            </a:r>
          </a:p>
          <a:p>
            <a:pPr marL="480003" indent="-480003" algn="just">
              <a:spcBef>
                <a:spcPct val="20000"/>
              </a:spcBef>
              <a:buFont typeface="Arial" pitchFamily="34" charset="0"/>
              <a:buChar char="•"/>
              <a:defRPr/>
            </a:pPr>
            <a:r>
              <a:rPr lang="en-US" sz="1500" dirty="0" smtClean="0">
                <a:latin typeface="Arial" pitchFamily="34" charset="0"/>
                <a:cs typeface="Arial" pitchFamily="34" charset="0"/>
              </a:rPr>
              <a:t>The concept of three R is used –Reduce ,Reuse and Recycle </a:t>
            </a:r>
          </a:p>
          <a:p>
            <a:pPr marL="480003" indent="-480003" algn="just">
              <a:spcBef>
                <a:spcPct val="20000"/>
              </a:spcBef>
              <a:buFont typeface="Arial" pitchFamily="34" charset="0"/>
              <a:buChar char="•"/>
              <a:defRPr/>
            </a:pPr>
            <a:endParaRPr lang="en-US" sz="1500" dirty="0" smtClean="0">
              <a:latin typeface="Arial" pitchFamily="34" charset="0"/>
              <a:cs typeface="Arial" pitchFamily="34" charset="0"/>
            </a:endParaRPr>
          </a:p>
          <a:p>
            <a:pPr marL="480003" indent="-480003" algn="just">
              <a:spcBef>
                <a:spcPct val="20000"/>
              </a:spcBef>
              <a:buFont typeface="Arial" pitchFamily="34" charset="0"/>
              <a:buChar char="•"/>
              <a:defRPr/>
            </a:pPr>
            <a:endParaRPr lang="en-US" sz="1500" dirty="0">
              <a:latin typeface="Arial" pitchFamily="34" charset="0"/>
              <a:cs typeface="Arial" pitchFamily="34" charset="0"/>
            </a:endParaRPr>
          </a:p>
        </p:txBody>
      </p:sp>
      <p:pic>
        <p:nvPicPr>
          <p:cNvPr id="16388" name="Picture 4" descr="Z:\C\CCEL_CC_ARC_VAD_MSA1618\1618_PPT\Ref img\solid waste\featured_solidWasteM1.png"/>
          <p:cNvPicPr>
            <a:picLocks noChangeAspect="1" noChangeArrowheads="1"/>
          </p:cNvPicPr>
          <p:nvPr/>
        </p:nvPicPr>
        <p:blipFill>
          <a:blip r:embed="rId2" cstate="print"/>
          <a:srcRect/>
          <a:stretch>
            <a:fillRect/>
          </a:stretch>
        </p:blipFill>
        <p:spPr bwMode="auto">
          <a:xfrm>
            <a:off x="685801" y="6345382"/>
            <a:ext cx="5181600" cy="2422566"/>
          </a:xfrm>
          <a:prstGeom prst="rect">
            <a:avLst/>
          </a:prstGeom>
          <a:noFill/>
        </p:spPr>
      </p:pic>
      <p:sp>
        <p:nvSpPr>
          <p:cNvPr id="8" name="TextBox 7"/>
          <p:cNvSpPr txBox="1"/>
          <p:nvPr/>
        </p:nvSpPr>
        <p:spPr>
          <a:xfrm>
            <a:off x="6096001" y="228601"/>
            <a:ext cx="6324599" cy="369333"/>
          </a:xfrm>
          <a:prstGeom prst="rect">
            <a:avLst/>
          </a:prstGeom>
          <a:noFill/>
        </p:spPr>
        <p:txBody>
          <a:bodyPr wrap="square" lIns="91428" tIns="45714" rIns="91428" bIns="45714" rtlCol="0">
            <a:spAutoFit/>
          </a:bodyPr>
          <a:lstStyle/>
          <a:p>
            <a:pPr marL="342859" indent="-342859" algn="r"/>
            <a:r>
              <a:rPr lang="en-US" sz="1800" b="1" dirty="0" smtClean="0">
                <a:latin typeface="Arial" pitchFamily="34" charset="0"/>
                <a:cs typeface="Arial" pitchFamily="34" charset="0"/>
              </a:rPr>
              <a:t>Wastewater Management</a:t>
            </a:r>
          </a:p>
        </p:txBody>
      </p:sp>
      <p:sp>
        <p:nvSpPr>
          <p:cNvPr id="9" name="Rectangle 60"/>
          <p:cNvSpPr>
            <a:spLocks noChangeArrowheads="1"/>
          </p:cNvSpPr>
          <p:nvPr/>
        </p:nvSpPr>
        <p:spPr bwMode="auto">
          <a:xfrm>
            <a:off x="6934201" y="1706310"/>
            <a:ext cx="5410201" cy="1745022"/>
          </a:xfrm>
          <a:prstGeom prst="rect">
            <a:avLst/>
          </a:prstGeom>
          <a:noFill/>
          <a:ln w="9525">
            <a:noFill/>
            <a:miter lim="800000"/>
            <a:headEnd/>
            <a:tailEnd/>
          </a:ln>
        </p:spPr>
        <p:txBody>
          <a:bodyPr wrap="square" lIns="127939" tIns="63973" rIns="127939" bIns="63973" anchor="ctr">
            <a:spAutoFit/>
          </a:bodyPr>
          <a:lstStyle/>
          <a:p>
            <a:pPr algn="just" eaLnBrk="0" hangingPunct="0">
              <a:buFont typeface="Arial" pitchFamily="34" charset="0"/>
              <a:buChar char="•"/>
            </a:pPr>
            <a:r>
              <a:rPr lang="en-US" sz="1500" dirty="0" smtClean="0">
                <a:latin typeface="Arial" pitchFamily="34" charset="0"/>
                <a:cs typeface="Arial" pitchFamily="34" charset="0"/>
              </a:rPr>
              <a:t>  The </a:t>
            </a:r>
            <a:r>
              <a:rPr lang="en-US" sz="1500" dirty="0">
                <a:latin typeface="Arial" pitchFamily="34" charset="0"/>
                <a:cs typeface="Arial" pitchFamily="34" charset="0"/>
              </a:rPr>
              <a:t>process proposed is high efficiency Membrane Bio </a:t>
            </a:r>
            <a:endParaRPr lang="en-US" sz="1500" dirty="0" smtClean="0">
              <a:latin typeface="Arial" pitchFamily="34" charset="0"/>
              <a:cs typeface="Arial" pitchFamily="34" charset="0"/>
            </a:endParaRPr>
          </a:p>
          <a:p>
            <a:pPr algn="just" eaLnBrk="0" hangingPunct="0"/>
            <a:r>
              <a:rPr lang="en-US" sz="1500" dirty="0" smtClean="0">
                <a:latin typeface="Arial" pitchFamily="34" charset="0"/>
                <a:cs typeface="Arial" pitchFamily="34" charset="0"/>
              </a:rPr>
              <a:t>   Reactor </a:t>
            </a:r>
            <a:r>
              <a:rPr lang="en-US" sz="1500" dirty="0">
                <a:latin typeface="Arial" pitchFamily="34" charset="0"/>
                <a:cs typeface="Arial" pitchFamily="34" charset="0"/>
              </a:rPr>
              <a:t>(MBR) treatment scheme based on high </a:t>
            </a:r>
            <a:r>
              <a:rPr lang="en-US" sz="1500" dirty="0" smtClean="0">
                <a:latin typeface="Arial" pitchFamily="34" charset="0"/>
                <a:cs typeface="Arial" pitchFamily="34" charset="0"/>
              </a:rPr>
              <a:t>  </a:t>
            </a:r>
          </a:p>
          <a:p>
            <a:pPr algn="just" eaLnBrk="0" hangingPunct="0"/>
            <a:r>
              <a:rPr lang="en-US" sz="1500" dirty="0" smtClean="0">
                <a:latin typeface="Arial" pitchFamily="34" charset="0"/>
                <a:cs typeface="Arial" pitchFamily="34" charset="0"/>
              </a:rPr>
              <a:t>   efficiency </a:t>
            </a:r>
            <a:r>
              <a:rPr lang="en-US" sz="1500" dirty="0">
                <a:latin typeface="Arial" pitchFamily="34" charset="0"/>
                <a:cs typeface="Arial" pitchFamily="34" charset="0"/>
              </a:rPr>
              <a:t>ultra filtration hollow </a:t>
            </a:r>
            <a:r>
              <a:rPr lang="en-US" sz="1500" dirty="0" smtClean="0">
                <a:latin typeface="Arial" pitchFamily="34" charset="0"/>
                <a:cs typeface="Arial" pitchFamily="34" charset="0"/>
              </a:rPr>
              <a:t>fiber membranes.</a:t>
            </a:r>
          </a:p>
          <a:p>
            <a:pPr algn="just" eaLnBrk="0" hangingPunct="0">
              <a:buFont typeface="Arial" pitchFamily="34" charset="0"/>
              <a:buChar char="•"/>
            </a:pPr>
            <a:endParaRPr lang="en-US" sz="1500" dirty="0" smtClean="0">
              <a:latin typeface="Arial" pitchFamily="34" charset="0"/>
              <a:cs typeface="Arial" pitchFamily="34" charset="0"/>
            </a:endParaRPr>
          </a:p>
          <a:p>
            <a:pPr algn="just" eaLnBrk="0" hangingPunct="0">
              <a:buFont typeface="Arial" pitchFamily="34" charset="0"/>
              <a:buChar char="•"/>
            </a:pPr>
            <a:r>
              <a:rPr lang="en-US" sz="1500" dirty="0" smtClean="0">
                <a:latin typeface="Arial" pitchFamily="34" charset="0"/>
                <a:cs typeface="Arial" pitchFamily="34" charset="0"/>
              </a:rPr>
              <a:t>  The </a:t>
            </a:r>
            <a:r>
              <a:rPr lang="en-US" sz="1500" dirty="0">
                <a:latin typeface="Arial" pitchFamily="34" charset="0"/>
                <a:cs typeface="Arial" pitchFamily="34" charset="0"/>
              </a:rPr>
              <a:t>treated waste water shall be used for flushing, </a:t>
            </a:r>
            <a:r>
              <a:rPr lang="en-US" sz="1500" dirty="0" smtClean="0">
                <a:latin typeface="Arial" pitchFamily="34" charset="0"/>
                <a:cs typeface="Arial" pitchFamily="34" charset="0"/>
              </a:rPr>
              <a:t>   </a:t>
            </a:r>
            <a:br>
              <a:rPr lang="en-US" sz="1500" dirty="0" smtClean="0">
                <a:latin typeface="Arial" pitchFamily="34" charset="0"/>
                <a:cs typeface="Arial" pitchFamily="34" charset="0"/>
              </a:rPr>
            </a:br>
            <a:r>
              <a:rPr lang="en-US" sz="1500" dirty="0" smtClean="0">
                <a:latin typeface="Arial" pitchFamily="34" charset="0"/>
                <a:cs typeface="Arial" pitchFamily="34" charset="0"/>
              </a:rPr>
              <a:t>    landscape </a:t>
            </a:r>
            <a:r>
              <a:rPr lang="en-US" sz="1500" dirty="0">
                <a:latin typeface="Arial" pitchFamily="34" charset="0"/>
                <a:cs typeface="Arial" pitchFamily="34" charset="0"/>
              </a:rPr>
              <a:t>irrigation and for make up water for the </a:t>
            </a:r>
            <a:r>
              <a:rPr lang="en-US" sz="1500" dirty="0" smtClean="0">
                <a:latin typeface="Arial" pitchFamily="34" charset="0"/>
                <a:cs typeface="Arial" pitchFamily="34" charset="0"/>
              </a:rPr>
              <a:t>  </a:t>
            </a:r>
          </a:p>
          <a:p>
            <a:pPr algn="just" eaLnBrk="0" hangingPunct="0"/>
            <a:r>
              <a:rPr lang="en-US" sz="1500" dirty="0" smtClean="0">
                <a:latin typeface="Arial" pitchFamily="34" charset="0"/>
                <a:cs typeface="Arial" pitchFamily="34" charset="0"/>
              </a:rPr>
              <a:t>    cooling </a:t>
            </a:r>
            <a:r>
              <a:rPr lang="en-US" sz="1500" dirty="0">
                <a:latin typeface="Arial" pitchFamily="34" charset="0"/>
                <a:cs typeface="Arial" pitchFamily="34" charset="0"/>
              </a:rPr>
              <a:t>towers of the air conditioning system</a:t>
            </a:r>
          </a:p>
        </p:txBody>
      </p:sp>
      <p:sp>
        <p:nvSpPr>
          <p:cNvPr id="10" name="TextBox 9"/>
          <p:cNvSpPr txBox="1"/>
          <p:nvPr/>
        </p:nvSpPr>
        <p:spPr>
          <a:xfrm>
            <a:off x="7010401" y="1078467"/>
            <a:ext cx="4419600" cy="323153"/>
          </a:xfrm>
          <a:prstGeom prst="rect">
            <a:avLst/>
          </a:prstGeom>
          <a:noFill/>
        </p:spPr>
        <p:txBody>
          <a:bodyPr wrap="square" lIns="91428" tIns="45714" rIns="91428" bIns="45714" rtlCol="0">
            <a:spAutoFit/>
          </a:bodyPr>
          <a:lstStyle/>
          <a:p>
            <a:pPr marL="480003" indent="-480003">
              <a:buClr>
                <a:schemeClr val="tx1"/>
              </a:buClr>
              <a:buSzPts val="1700"/>
            </a:pPr>
            <a:r>
              <a:rPr lang="en-US" sz="1500" dirty="0" smtClean="0">
                <a:latin typeface="Arial" pitchFamily="34" charset="0"/>
                <a:cs typeface="Arial" pitchFamily="34" charset="0"/>
              </a:rPr>
              <a:t>Sewage treatment plant</a:t>
            </a:r>
            <a:endParaRPr lang="en-US" sz="1500" dirty="0">
              <a:latin typeface="Arial" pitchFamily="34" charset="0"/>
              <a:cs typeface="Arial" pitchFamily="34" charset="0"/>
            </a:endParaRPr>
          </a:p>
        </p:txBody>
      </p:sp>
      <p:pic>
        <p:nvPicPr>
          <p:cNvPr id="11" name="Picture 6"/>
          <p:cNvPicPr>
            <a:picLocks noChangeAspect="1" noChangeArrowheads="1"/>
          </p:cNvPicPr>
          <p:nvPr/>
        </p:nvPicPr>
        <p:blipFill>
          <a:blip r:embed="rId3" cstate="print"/>
          <a:srcRect/>
          <a:stretch>
            <a:fillRect/>
          </a:stretch>
        </p:blipFill>
        <p:spPr bwMode="auto">
          <a:xfrm>
            <a:off x="7391402" y="3962399"/>
            <a:ext cx="4724399" cy="3090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57200" y="240268"/>
            <a:ext cx="6096000" cy="369333"/>
          </a:xfrm>
          <a:prstGeom prst="rect">
            <a:avLst/>
          </a:prstGeom>
          <a:noFill/>
        </p:spPr>
        <p:txBody>
          <a:bodyPr wrap="square" lIns="91428" tIns="45714" rIns="91428" bIns="45714" rtlCol="0">
            <a:spAutoFit/>
          </a:bodyPr>
          <a:lstStyle/>
          <a:p>
            <a:pPr marL="342859" indent="-342859"/>
            <a:r>
              <a:rPr lang="en-US" sz="1800" b="1" dirty="0" smtClean="0">
                <a:latin typeface="Arial" pitchFamily="34" charset="0"/>
                <a:cs typeface="Arial" pitchFamily="34" charset="0"/>
              </a:rPr>
              <a:t>Energy Conservation</a:t>
            </a:r>
          </a:p>
        </p:txBody>
      </p:sp>
      <p:sp>
        <p:nvSpPr>
          <p:cNvPr id="20" name="Rectangle 19"/>
          <p:cNvSpPr/>
          <p:nvPr/>
        </p:nvSpPr>
        <p:spPr>
          <a:xfrm>
            <a:off x="457202" y="1361182"/>
            <a:ext cx="5791199" cy="1015651"/>
          </a:xfrm>
          <a:prstGeom prst="rect">
            <a:avLst/>
          </a:prstGeom>
        </p:spPr>
        <p:txBody>
          <a:bodyPr wrap="square" lIns="91428" tIns="45714" rIns="91428" bIns="45714">
            <a:spAutoFit/>
          </a:bodyPr>
          <a:lstStyle/>
          <a:p>
            <a:pPr algn="just"/>
            <a:r>
              <a:rPr lang="en-US" sz="1500" dirty="0" smtClean="0">
                <a:latin typeface="Arial" pitchFamily="34" charset="0"/>
                <a:cs typeface="Arial" pitchFamily="34" charset="0"/>
              </a:rPr>
              <a:t>The steel trusses are attached with solar panels that can generate electricity to make the building self sustainable. </a:t>
            </a:r>
          </a:p>
          <a:p>
            <a:pPr algn="just"/>
            <a:endParaRPr lang="en-US" sz="1500" dirty="0" smtClean="0">
              <a:latin typeface="Arial" pitchFamily="34" charset="0"/>
              <a:cs typeface="Arial" pitchFamily="34" charset="0"/>
            </a:endParaRPr>
          </a:p>
          <a:p>
            <a:pPr algn="just"/>
            <a:r>
              <a:rPr lang="en-US" sz="1500" dirty="0" smtClean="0">
                <a:latin typeface="Arial" pitchFamily="34" charset="0"/>
                <a:cs typeface="Arial" pitchFamily="34" charset="0"/>
              </a:rPr>
              <a:t>The heat gained by steel member can be reduced accordingly.</a:t>
            </a:r>
          </a:p>
        </p:txBody>
      </p:sp>
      <p:sp>
        <p:nvSpPr>
          <p:cNvPr id="21" name="TextBox 20"/>
          <p:cNvSpPr txBox="1"/>
          <p:nvPr/>
        </p:nvSpPr>
        <p:spPr>
          <a:xfrm>
            <a:off x="457202" y="990599"/>
            <a:ext cx="5257799" cy="276987"/>
          </a:xfrm>
          <a:prstGeom prst="rect">
            <a:avLst/>
          </a:prstGeom>
          <a:noFill/>
        </p:spPr>
        <p:txBody>
          <a:bodyPr wrap="square" lIns="91428" tIns="45714" rIns="91428" bIns="45714" rtlCol="0">
            <a:spAutoFit/>
          </a:bodyPr>
          <a:lstStyle/>
          <a:p>
            <a:pPr marL="480003" indent="-480003" algn="just">
              <a:lnSpc>
                <a:spcPct val="80000"/>
              </a:lnSpc>
              <a:spcBef>
                <a:spcPct val="20000"/>
              </a:spcBef>
              <a:buClr>
                <a:schemeClr val="tx1"/>
              </a:buClr>
            </a:pPr>
            <a:r>
              <a:rPr lang="en-GB" sz="1500" b="1" dirty="0" smtClean="0">
                <a:latin typeface="Arial" pitchFamily="34" charset="0"/>
                <a:cs typeface="Arial" pitchFamily="34" charset="0"/>
              </a:rPr>
              <a:t>Solar Energy:</a:t>
            </a:r>
            <a:endParaRPr lang="en-GB" sz="1500" b="1" dirty="0">
              <a:latin typeface="Arial" pitchFamily="34" charset="0"/>
              <a:cs typeface="Arial" pitchFamily="34" charset="0"/>
            </a:endParaRPr>
          </a:p>
        </p:txBody>
      </p:sp>
      <p:pic>
        <p:nvPicPr>
          <p:cNvPr id="11" name="Picture 2" descr="\\192.168.1.100\Working Project\UP COMING PROJECTS\SPORTS_SELVASSA\REF_Chauda\SPORTS\Brazil-Mineirao-Solar-Powered-Stadium-4.jpg"/>
          <p:cNvPicPr>
            <a:picLocks noChangeAspect="1" noChangeArrowheads="1"/>
          </p:cNvPicPr>
          <p:nvPr/>
        </p:nvPicPr>
        <p:blipFill>
          <a:blip r:embed="rId2" cstate="email"/>
          <a:srcRect/>
          <a:stretch>
            <a:fillRect/>
          </a:stretch>
        </p:blipFill>
        <p:spPr bwMode="auto">
          <a:xfrm>
            <a:off x="457200" y="3733800"/>
            <a:ext cx="3012720" cy="2133600"/>
          </a:xfrm>
          <a:prstGeom prst="rect">
            <a:avLst/>
          </a:prstGeom>
          <a:noFill/>
        </p:spPr>
      </p:pic>
      <p:sp>
        <p:nvSpPr>
          <p:cNvPr id="16" name="Rectangle 15"/>
          <p:cNvSpPr/>
          <p:nvPr/>
        </p:nvSpPr>
        <p:spPr>
          <a:xfrm>
            <a:off x="6629401" y="990602"/>
            <a:ext cx="3136498" cy="22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453" tIns="39227" rIns="78453" bIns="39227" rtlCol="0" anchor="ctr"/>
          <a:lstStyle/>
          <a:p>
            <a:pPr defTabSz="560381" fontAlgn="base">
              <a:spcBef>
                <a:spcPct val="0"/>
              </a:spcBef>
              <a:spcAft>
                <a:spcPct val="0"/>
              </a:spcAft>
              <a:tabLst>
                <a:tab pos="280190" algn="l"/>
              </a:tabLst>
            </a:pPr>
            <a:r>
              <a:rPr lang="en-US" sz="1500" b="1" dirty="0" smtClean="0">
                <a:solidFill>
                  <a:schemeClr val="tx1"/>
                </a:solidFill>
                <a:latin typeface="Arial" pitchFamily="34" charset="0"/>
                <a:ea typeface="Times New Roman" pitchFamily="18" charset="0"/>
                <a:cs typeface="Arial" pitchFamily="34" charset="0"/>
              </a:rPr>
              <a:t>Solar Lighting</a:t>
            </a:r>
          </a:p>
        </p:txBody>
      </p:sp>
      <p:pic>
        <p:nvPicPr>
          <p:cNvPr id="18" name="Picture 2" descr="Z:\UP COMING PROJECTS\SPORTS_SELVASSA\REF_AMBOLI\img\street lit\AAEAAQAAAAAAAAIFAAAAJGZhMmRjNjljLTkzNGYtNDg1ZS04MGE1LWYxMDY5OTY0Nzg5MQ.jpg"/>
          <p:cNvPicPr>
            <a:picLocks noChangeAspect="1" noChangeArrowheads="1"/>
          </p:cNvPicPr>
          <p:nvPr/>
        </p:nvPicPr>
        <p:blipFill>
          <a:blip r:embed="rId3" cstate="email"/>
          <a:srcRect t="2464"/>
          <a:stretch>
            <a:fillRect/>
          </a:stretch>
        </p:blipFill>
        <p:spPr bwMode="auto">
          <a:xfrm>
            <a:off x="6738521" y="3810001"/>
            <a:ext cx="2786480" cy="2057401"/>
          </a:xfrm>
          <a:prstGeom prst="rect">
            <a:avLst/>
          </a:prstGeom>
          <a:noFill/>
        </p:spPr>
      </p:pic>
      <p:sp>
        <p:nvSpPr>
          <p:cNvPr id="22" name="Rectangle 11"/>
          <p:cNvSpPr>
            <a:spLocks noChangeArrowheads="1"/>
          </p:cNvSpPr>
          <p:nvPr/>
        </p:nvSpPr>
        <p:spPr bwMode="auto">
          <a:xfrm>
            <a:off x="6705600" y="1364654"/>
            <a:ext cx="6129424" cy="2134075"/>
          </a:xfrm>
          <a:prstGeom prst="rect">
            <a:avLst/>
          </a:prstGeom>
          <a:noFill/>
          <a:ln w="9525">
            <a:noFill/>
            <a:miter lim="800000"/>
            <a:headEnd/>
            <a:tailEnd/>
          </a:ln>
          <a:effectLst/>
        </p:spPr>
        <p:txBody>
          <a:bodyPr vert="horz" wrap="square" lIns="56038" tIns="28018" rIns="56038" bIns="28018" numCol="1" anchor="ctr" anchorCtr="0" compatLnSpc="1">
            <a:prstTxWarp prst="textNoShape">
              <a:avLst/>
            </a:prstTxWarp>
            <a:spAutoFit/>
          </a:bodyPr>
          <a:lstStyle/>
          <a:p>
            <a:pPr defTabSz="560381" fontAlgn="base">
              <a:spcBef>
                <a:spcPct val="0"/>
              </a:spcBef>
              <a:spcAft>
                <a:spcPct val="0"/>
              </a:spcAft>
              <a:tabLst>
                <a:tab pos="280190" algn="l"/>
              </a:tabLst>
            </a:pPr>
            <a:r>
              <a:rPr lang="en-US" sz="1500" dirty="0" smtClean="0">
                <a:latin typeface="Arial" pitchFamily="34" charset="0"/>
                <a:ea typeface="Times New Roman" pitchFamily="18" charset="0"/>
                <a:cs typeface="Arial" pitchFamily="34" charset="0"/>
              </a:rPr>
              <a:t>Withstands wide range of climatic and shock environments</a:t>
            </a:r>
          </a:p>
          <a:p>
            <a:pPr defTabSz="560381" fontAlgn="base">
              <a:spcBef>
                <a:spcPct val="0"/>
              </a:spcBef>
              <a:spcAft>
                <a:spcPct val="0"/>
              </a:spcAft>
              <a:tabLst>
                <a:tab pos="280190" algn="l"/>
              </a:tabLst>
            </a:pPr>
            <a:endParaRPr lang="en-US" sz="1500" dirty="0" smtClean="0">
              <a:latin typeface="Arial" pitchFamily="34" charset="0"/>
              <a:ea typeface="Times New Roman" pitchFamily="18" charset="0"/>
              <a:cs typeface="Arial" pitchFamily="34" charset="0"/>
            </a:endParaRPr>
          </a:p>
          <a:p>
            <a:pPr defTabSz="560381" fontAlgn="base">
              <a:spcBef>
                <a:spcPct val="0"/>
              </a:spcBef>
              <a:spcAft>
                <a:spcPct val="0"/>
              </a:spcAft>
              <a:tabLst>
                <a:tab pos="280190" algn="l"/>
              </a:tabLst>
            </a:pPr>
            <a:r>
              <a:rPr lang="en-US" sz="1500" dirty="0" smtClean="0">
                <a:latin typeface="Arial" pitchFamily="34" charset="0"/>
                <a:ea typeface="Times New Roman" pitchFamily="18" charset="0"/>
                <a:cs typeface="Arial" pitchFamily="34" charset="0"/>
              </a:rPr>
              <a:t>Return on investment unlike paying for utility bills</a:t>
            </a:r>
          </a:p>
          <a:p>
            <a:pPr defTabSz="560381" fontAlgn="base">
              <a:spcBef>
                <a:spcPct val="0"/>
              </a:spcBef>
              <a:spcAft>
                <a:spcPct val="0"/>
              </a:spcAft>
              <a:tabLst>
                <a:tab pos="280190" algn="l"/>
              </a:tabLst>
            </a:pPr>
            <a:endParaRPr lang="en-US" sz="1500" dirty="0" smtClean="0">
              <a:latin typeface="Arial" pitchFamily="34" charset="0"/>
              <a:cs typeface="Arial" pitchFamily="34" charset="0"/>
            </a:endParaRPr>
          </a:p>
          <a:p>
            <a:pPr defTabSz="560381" fontAlgn="base">
              <a:spcBef>
                <a:spcPct val="0"/>
              </a:spcBef>
              <a:spcAft>
                <a:spcPct val="0"/>
              </a:spcAft>
              <a:tabLst>
                <a:tab pos="280190" algn="l"/>
              </a:tabLst>
            </a:pPr>
            <a:r>
              <a:rPr lang="en-IN" sz="1500" dirty="0" smtClean="0">
                <a:latin typeface="Arial" pitchFamily="34" charset="0"/>
                <a:cs typeface="Arial" pitchFamily="34" charset="0"/>
              </a:rPr>
              <a:t>Solar street lights require much less maintenance compared to conventional street lights.</a:t>
            </a:r>
          </a:p>
          <a:p>
            <a:pPr defTabSz="560381" fontAlgn="base">
              <a:spcBef>
                <a:spcPct val="0"/>
              </a:spcBef>
              <a:spcAft>
                <a:spcPct val="0"/>
              </a:spcAft>
              <a:tabLst>
                <a:tab pos="280190" algn="l"/>
              </a:tabLst>
            </a:pPr>
            <a:endParaRPr lang="en-IN" sz="1500" dirty="0" smtClean="0">
              <a:latin typeface="Arial" pitchFamily="34" charset="0"/>
              <a:cs typeface="Arial" pitchFamily="34" charset="0"/>
            </a:endParaRPr>
          </a:p>
          <a:p>
            <a:pPr defTabSz="560381" fontAlgn="base">
              <a:spcBef>
                <a:spcPct val="0"/>
              </a:spcBef>
              <a:spcAft>
                <a:spcPct val="0"/>
              </a:spcAft>
              <a:tabLst>
                <a:tab pos="280190" algn="l"/>
              </a:tabLst>
            </a:pPr>
            <a:r>
              <a:rPr lang="en-US" sz="1500" dirty="0" smtClean="0">
                <a:latin typeface="Arial" pitchFamily="34" charset="0"/>
                <a:cs typeface="Arial" pitchFamily="34" charset="0"/>
              </a:rPr>
              <a:t>Solar panel street light is proposed as it is economical and environmentally beneficial.</a:t>
            </a:r>
          </a:p>
        </p:txBody>
      </p:sp>
      <p:pic>
        <p:nvPicPr>
          <p:cNvPr id="23" name="Picture 2"/>
          <p:cNvPicPr>
            <a:picLocks noChangeAspect="1" noChangeArrowheads="1"/>
          </p:cNvPicPr>
          <p:nvPr/>
        </p:nvPicPr>
        <p:blipFill>
          <a:blip r:embed="rId4" cstate="email"/>
          <a:srcRect/>
          <a:stretch>
            <a:fillRect/>
          </a:stretch>
        </p:blipFill>
        <p:spPr bwMode="auto">
          <a:xfrm>
            <a:off x="9652825" y="3808173"/>
            <a:ext cx="2767775" cy="2059228"/>
          </a:xfrm>
          <a:prstGeom prst="rect">
            <a:avLst/>
          </a:prstGeom>
          <a:noFill/>
          <a:ln w="9525">
            <a:noFill/>
            <a:miter lim="800000"/>
            <a:headEnd/>
            <a:tailEnd/>
          </a:ln>
          <a:effectLst/>
        </p:spPr>
      </p:pic>
      <p:sp>
        <p:nvSpPr>
          <p:cNvPr id="24" name="TextBox 23"/>
          <p:cNvSpPr txBox="1"/>
          <p:nvPr/>
        </p:nvSpPr>
        <p:spPr>
          <a:xfrm>
            <a:off x="457202" y="6629400"/>
            <a:ext cx="8991599" cy="323153"/>
          </a:xfrm>
          <a:prstGeom prst="rect">
            <a:avLst/>
          </a:prstGeom>
          <a:noFill/>
        </p:spPr>
        <p:txBody>
          <a:bodyPr wrap="square" lIns="91428" tIns="45714" rIns="91428" bIns="45714" rtlCol="0">
            <a:spAutoFit/>
          </a:bodyPr>
          <a:lstStyle/>
          <a:p>
            <a:pPr marL="480003" indent="-480003" eaLnBrk="0" hangingPunct="0">
              <a:spcBef>
                <a:spcPct val="20000"/>
              </a:spcBef>
            </a:pPr>
            <a:r>
              <a:rPr lang="en-US" sz="1500" b="1" dirty="0" smtClean="0">
                <a:latin typeface="Arial" pitchFamily="34" charset="0"/>
                <a:cs typeface="Arial" pitchFamily="34" charset="0"/>
              </a:rPr>
              <a:t>LED Lighting </a:t>
            </a:r>
            <a:endParaRPr lang="en-US" sz="1500" b="1" dirty="0">
              <a:latin typeface="Arial" pitchFamily="34" charset="0"/>
              <a:cs typeface="Arial" pitchFamily="34" charset="0"/>
            </a:endParaRPr>
          </a:p>
        </p:txBody>
      </p:sp>
      <p:sp>
        <p:nvSpPr>
          <p:cNvPr id="25" name="Rectangle 24"/>
          <p:cNvSpPr/>
          <p:nvPr/>
        </p:nvSpPr>
        <p:spPr>
          <a:xfrm>
            <a:off x="457199" y="7023318"/>
            <a:ext cx="9067800" cy="1708148"/>
          </a:xfrm>
          <a:prstGeom prst="rect">
            <a:avLst/>
          </a:prstGeom>
        </p:spPr>
        <p:txBody>
          <a:bodyPr wrap="square" lIns="91428" tIns="45714" rIns="91428" bIns="45714">
            <a:spAutoFit/>
          </a:bodyPr>
          <a:lstStyle/>
          <a:p>
            <a:pPr algn="just"/>
            <a:r>
              <a:rPr lang="en-IN" sz="1500" dirty="0" smtClean="0">
                <a:latin typeface="Arial" pitchFamily="34" charset="0"/>
                <a:cs typeface="Arial" pitchFamily="34" charset="0"/>
              </a:rPr>
              <a:t>Using a low-voltage power distribution system with LED lighting makes it more energy efficient, simpler and faster to install, and easier to control.</a:t>
            </a:r>
          </a:p>
          <a:p>
            <a:pPr algn="just"/>
            <a:endParaRPr lang="en-IN" sz="1500" dirty="0" smtClean="0">
              <a:latin typeface="Arial" pitchFamily="34" charset="0"/>
              <a:cs typeface="Arial" pitchFamily="34" charset="0"/>
            </a:endParaRPr>
          </a:p>
          <a:p>
            <a:pPr algn="just"/>
            <a:r>
              <a:rPr lang="en-IN" sz="1500" dirty="0" smtClean="0">
                <a:latin typeface="Arial" pitchFamily="34" charset="0"/>
                <a:cs typeface="Arial" pitchFamily="34" charset="0"/>
              </a:rPr>
              <a:t>While lasting significantly longer than fluorescent products and up to 50 times longer than traditional incandescent lighting, LED lighting solutions offer tremendous energy and maintenance savings that easily justify their higher upfront cost. For this reason, LED lighting solutions are being widely adopted in retail, office, hospitality, roadway and outdoor lighting applications. </a:t>
            </a:r>
            <a:endParaRPr lang="en-IN" sz="1500" dirty="0">
              <a:latin typeface="Arial" pitchFamily="34" charset="0"/>
              <a:cs typeface="Arial" pitchFamily="34" charset="0"/>
            </a:endParaRPr>
          </a:p>
        </p:txBody>
      </p:sp>
      <p:pic>
        <p:nvPicPr>
          <p:cNvPr id="26" name="Picture 4" descr="C:\Users\dsoni\Desktop\convention-intgall-big1.jpg"/>
          <p:cNvPicPr>
            <a:picLocks noChangeAspect="1" noChangeArrowheads="1"/>
          </p:cNvPicPr>
          <p:nvPr/>
        </p:nvPicPr>
        <p:blipFill>
          <a:blip r:embed="rId5" cstate="print"/>
          <a:srcRect l="20542" b="26841"/>
          <a:stretch>
            <a:fillRect/>
          </a:stretch>
        </p:blipFill>
        <p:spPr bwMode="auto">
          <a:xfrm>
            <a:off x="9677400" y="6934201"/>
            <a:ext cx="2851715" cy="1752600"/>
          </a:xfrm>
          <a:prstGeom prst="rect">
            <a:avLst/>
          </a:prstGeom>
          <a:noFill/>
        </p:spPr>
      </p:pic>
      <p:sp>
        <p:nvSpPr>
          <p:cNvPr id="27" name="TextBox 26"/>
          <p:cNvSpPr txBox="1"/>
          <p:nvPr/>
        </p:nvSpPr>
        <p:spPr>
          <a:xfrm>
            <a:off x="388443" y="5930946"/>
            <a:ext cx="2054408" cy="256638"/>
          </a:xfrm>
          <a:prstGeom prst="rect">
            <a:avLst/>
          </a:prstGeom>
          <a:noFill/>
        </p:spPr>
        <p:txBody>
          <a:bodyPr wrap="none" lIns="56038" tIns="28018" rIns="56038" bIns="28018" rtlCol="0">
            <a:spAutoFit/>
          </a:bodyPr>
          <a:lstStyle/>
          <a:p>
            <a:r>
              <a:rPr lang="en-US" sz="1300" dirty="0" smtClean="0">
                <a:latin typeface="Arial" pitchFamily="34" charset="0"/>
                <a:cs typeface="Arial" pitchFamily="34" charset="0"/>
              </a:rPr>
              <a:t>Cricket stadium solar roof </a:t>
            </a:r>
            <a:endParaRPr lang="en-US" sz="1300" dirty="0">
              <a:latin typeface="Arial" pitchFamily="34" charset="0"/>
              <a:cs typeface="Arial" pitchFamily="34" charset="0"/>
            </a:endParaRPr>
          </a:p>
        </p:txBody>
      </p:sp>
      <p:sp>
        <p:nvSpPr>
          <p:cNvPr id="28" name="TextBox 27"/>
          <p:cNvSpPr txBox="1"/>
          <p:nvPr/>
        </p:nvSpPr>
        <p:spPr>
          <a:xfrm>
            <a:off x="9648604" y="5943601"/>
            <a:ext cx="1515799" cy="256638"/>
          </a:xfrm>
          <a:prstGeom prst="rect">
            <a:avLst/>
          </a:prstGeom>
          <a:noFill/>
        </p:spPr>
        <p:txBody>
          <a:bodyPr wrap="none" lIns="56038" tIns="28018" rIns="56038" bIns="28018" rtlCol="0">
            <a:spAutoFit/>
          </a:bodyPr>
          <a:lstStyle/>
          <a:p>
            <a:r>
              <a:rPr lang="en-US" sz="1300" dirty="0" smtClean="0">
                <a:latin typeface="Arial" pitchFamily="34" charset="0"/>
                <a:cs typeface="Arial" pitchFamily="34" charset="0"/>
              </a:rPr>
              <a:t>Parking shade roof</a:t>
            </a:r>
            <a:endParaRPr lang="en-US" sz="1300" dirty="0">
              <a:latin typeface="Arial" pitchFamily="34" charset="0"/>
              <a:cs typeface="Arial" pitchFamily="34" charset="0"/>
            </a:endParaRPr>
          </a:p>
        </p:txBody>
      </p:sp>
      <p:sp>
        <p:nvSpPr>
          <p:cNvPr id="29" name="TextBox 28"/>
          <p:cNvSpPr txBox="1"/>
          <p:nvPr/>
        </p:nvSpPr>
        <p:spPr>
          <a:xfrm>
            <a:off x="6645374" y="5943601"/>
            <a:ext cx="1300996" cy="256638"/>
          </a:xfrm>
          <a:prstGeom prst="rect">
            <a:avLst/>
          </a:prstGeom>
          <a:noFill/>
        </p:spPr>
        <p:txBody>
          <a:bodyPr wrap="none" lIns="56038" tIns="28018" rIns="56038" bIns="28018" rtlCol="0">
            <a:spAutoFit/>
          </a:bodyPr>
          <a:lstStyle/>
          <a:p>
            <a:r>
              <a:rPr lang="en-US" sz="1300" dirty="0" smtClean="0">
                <a:latin typeface="Arial" pitchFamily="34" charset="0"/>
                <a:cs typeface="Arial" pitchFamily="34" charset="0"/>
              </a:rPr>
              <a:t>Solar light poles</a:t>
            </a:r>
            <a:endParaRPr lang="en-US" sz="13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57202" y="304800"/>
            <a:ext cx="8991599" cy="369333"/>
          </a:xfrm>
          <a:prstGeom prst="rect">
            <a:avLst/>
          </a:prstGeom>
          <a:noFill/>
        </p:spPr>
        <p:txBody>
          <a:bodyPr wrap="square" lIns="91428" tIns="45714" rIns="91428" bIns="45714" rtlCol="0">
            <a:spAutoFit/>
          </a:bodyPr>
          <a:lstStyle/>
          <a:p>
            <a:pPr marL="480003" indent="-480003" eaLnBrk="0" hangingPunct="0">
              <a:spcBef>
                <a:spcPct val="20000"/>
              </a:spcBef>
            </a:pPr>
            <a:r>
              <a:rPr lang="en-US" sz="1800" b="1" dirty="0" smtClean="0">
                <a:latin typeface="Arial" pitchFamily="34" charset="0"/>
                <a:cs typeface="Arial" pitchFamily="34" charset="0"/>
              </a:rPr>
              <a:t>Other environmental friendly measures</a:t>
            </a:r>
            <a:endParaRPr lang="en-US" sz="1800" b="1" dirty="0">
              <a:latin typeface="Arial" pitchFamily="34" charset="0"/>
              <a:cs typeface="Arial" pitchFamily="34" charset="0"/>
            </a:endParaRPr>
          </a:p>
        </p:txBody>
      </p:sp>
      <p:sp>
        <p:nvSpPr>
          <p:cNvPr id="7" name="TextBox 3"/>
          <p:cNvSpPr txBox="1">
            <a:spLocks noChangeArrowheads="1"/>
          </p:cNvSpPr>
          <p:nvPr/>
        </p:nvSpPr>
        <p:spPr bwMode="auto">
          <a:xfrm>
            <a:off x="457199" y="914401"/>
            <a:ext cx="6934200" cy="5207509"/>
          </a:xfrm>
          <a:prstGeom prst="rect">
            <a:avLst/>
          </a:prstGeom>
          <a:noFill/>
          <a:ln w="9525">
            <a:noFill/>
            <a:miter lim="800000"/>
            <a:headEnd/>
            <a:tailEnd/>
          </a:ln>
        </p:spPr>
        <p:txBody>
          <a:bodyPr wrap="square" lIns="127939" tIns="63973" rIns="127939" bIns="63973">
            <a:spAutoFit/>
          </a:bodyPr>
          <a:lstStyle/>
          <a:p>
            <a:pPr algn="just">
              <a:tabLst>
                <a:tab pos="324446" algn="l"/>
              </a:tabLst>
            </a:pPr>
            <a:r>
              <a:rPr lang="en-IN" sz="1500" b="1" dirty="0">
                <a:latin typeface="Arial" pitchFamily="34" charset="0"/>
                <a:cs typeface="Arial" pitchFamily="34" charset="0"/>
              </a:rPr>
              <a:t>Erosion and sedimentation control</a:t>
            </a:r>
          </a:p>
          <a:p>
            <a:pPr algn="just">
              <a:tabLst>
                <a:tab pos="324446" algn="l"/>
              </a:tabLst>
            </a:pPr>
            <a:r>
              <a:rPr lang="en-IN" sz="1500" dirty="0">
                <a:latin typeface="Arial" pitchFamily="34" charset="0"/>
                <a:cs typeface="Arial" pitchFamily="34" charset="0"/>
              </a:rPr>
              <a:t>Excavation should be done at Slope to retain earth sliding and soil erosion. Top soil should be preserved for further use for landscape. </a:t>
            </a:r>
          </a:p>
          <a:p>
            <a:pPr algn="just">
              <a:tabLst>
                <a:tab pos="324446" algn="l"/>
              </a:tabLst>
            </a:pPr>
            <a:endParaRPr lang="en-US" sz="1500" dirty="0">
              <a:latin typeface="Arial" pitchFamily="34" charset="0"/>
              <a:cs typeface="Arial" pitchFamily="34" charset="0"/>
            </a:endParaRPr>
          </a:p>
          <a:p>
            <a:pPr algn="just">
              <a:tabLst>
                <a:tab pos="324446" algn="l"/>
              </a:tabLst>
            </a:pPr>
            <a:endParaRPr lang="en-US" sz="1500" b="1" dirty="0">
              <a:latin typeface="Arial" pitchFamily="34" charset="0"/>
              <a:cs typeface="Arial" pitchFamily="34" charset="0"/>
            </a:endParaRPr>
          </a:p>
          <a:p>
            <a:pPr algn="just">
              <a:tabLst>
                <a:tab pos="324446" algn="l"/>
              </a:tabLst>
            </a:pPr>
            <a:r>
              <a:rPr lang="en-US" sz="1500" b="1" dirty="0">
                <a:latin typeface="Arial" pitchFamily="34" charset="0"/>
                <a:cs typeface="Arial" pitchFamily="34" charset="0"/>
              </a:rPr>
              <a:t>Zero Discharge Building</a:t>
            </a:r>
          </a:p>
          <a:p>
            <a:pPr algn="just">
              <a:tabLst>
                <a:tab pos="324446" algn="l"/>
              </a:tabLst>
            </a:pPr>
            <a:r>
              <a:rPr lang="en-US" sz="1500" dirty="0">
                <a:latin typeface="Arial" pitchFamily="34" charset="0"/>
                <a:cs typeface="Arial" pitchFamily="34" charset="0"/>
              </a:rPr>
              <a:t>All the waste water generated should be treated on site by Sewage treatment plant  and the treated water shall be used for  irrigation, flushing in toilets and AC makeup. </a:t>
            </a:r>
          </a:p>
          <a:p>
            <a:pPr algn="just">
              <a:tabLst>
                <a:tab pos="324446" algn="l"/>
              </a:tabLst>
            </a:pPr>
            <a:endParaRPr lang="en-US" sz="1500" dirty="0">
              <a:latin typeface="Arial" pitchFamily="34" charset="0"/>
              <a:cs typeface="Arial" pitchFamily="34" charset="0"/>
            </a:endParaRPr>
          </a:p>
          <a:p>
            <a:pPr algn="just">
              <a:tabLst>
                <a:tab pos="324446" algn="l"/>
              </a:tabLst>
            </a:pPr>
            <a:endParaRPr lang="en-US" sz="1500" b="1" dirty="0">
              <a:latin typeface="Arial" pitchFamily="34" charset="0"/>
              <a:cs typeface="Arial" pitchFamily="34" charset="0"/>
            </a:endParaRPr>
          </a:p>
          <a:p>
            <a:pPr algn="just">
              <a:tabLst>
                <a:tab pos="324446" algn="l"/>
              </a:tabLst>
            </a:pPr>
            <a:endParaRPr lang="en-US" sz="1500" dirty="0">
              <a:latin typeface="Arial" pitchFamily="34" charset="0"/>
              <a:cs typeface="Arial" pitchFamily="34" charset="0"/>
            </a:endParaRPr>
          </a:p>
          <a:p>
            <a:pPr algn="just">
              <a:tabLst>
                <a:tab pos="324446" algn="l"/>
              </a:tabLst>
            </a:pPr>
            <a:r>
              <a:rPr lang="en-US" sz="1500" b="1" dirty="0">
                <a:latin typeface="Arial" pitchFamily="34" charset="0"/>
                <a:cs typeface="Arial" pitchFamily="34" charset="0"/>
              </a:rPr>
              <a:t>Night Pollution Reduction</a:t>
            </a:r>
          </a:p>
          <a:p>
            <a:pPr algn="just">
              <a:tabLst>
                <a:tab pos="324446" algn="l"/>
              </a:tabLst>
            </a:pPr>
            <a:r>
              <a:rPr lang="en-US" sz="1500" dirty="0">
                <a:latin typeface="Arial" pitchFamily="34" charset="0"/>
                <a:cs typeface="Arial" pitchFamily="34" charset="0"/>
              </a:rPr>
              <a:t>All the exterior lighting provided should be down lighters with low LPD to prevent the glowing  of sky.  </a:t>
            </a:r>
          </a:p>
          <a:p>
            <a:pPr algn="just">
              <a:tabLst>
                <a:tab pos="324446" algn="l"/>
              </a:tabLst>
            </a:pPr>
            <a:endParaRPr lang="en-US" sz="1500" dirty="0">
              <a:latin typeface="Arial" pitchFamily="34" charset="0"/>
              <a:cs typeface="Arial" pitchFamily="34" charset="0"/>
            </a:endParaRPr>
          </a:p>
          <a:p>
            <a:pPr algn="just">
              <a:tabLst>
                <a:tab pos="324446" algn="l"/>
              </a:tabLst>
            </a:pPr>
            <a:endParaRPr lang="en-US" sz="1500" dirty="0">
              <a:latin typeface="Arial" pitchFamily="34" charset="0"/>
              <a:cs typeface="Arial" pitchFamily="34" charset="0"/>
            </a:endParaRPr>
          </a:p>
          <a:p>
            <a:pPr algn="just">
              <a:tabLst>
                <a:tab pos="324446" algn="l"/>
              </a:tabLst>
            </a:pPr>
            <a:endParaRPr lang="en-US" sz="1500" b="1" dirty="0">
              <a:latin typeface="Arial" pitchFamily="34" charset="0"/>
              <a:cs typeface="Arial" pitchFamily="34" charset="0"/>
            </a:endParaRPr>
          </a:p>
          <a:p>
            <a:pPr algn="just">
              <a:tabLst>
                <a:tab pos="324446" algn="l"/>
              </a:tabLst>
            </a:pPr>
            <a:r>
              <a:rPr lang="en-US" sz="1500" b="1" dirty="0">
                <a:latin typeface="Arial" pitchFamily="34" charset="0"/>
                <a:cs typeface="Arial" pitchFamily="34" charset="0"/>
              </a:rPr>
              <a:t>Regional Materials</a:t>
            </a:r>
          </a:p>
          <a:p>
            <a:pPr algn="just">
              <a:tabLst>
                <a:tab pos="324446" algn="l"/>
              </a:tabLst>
            </a:pPr>
            <a:r>
              <a:rPr lang="en-US" sz="1500" dirty="0">
                <a:latin typeface="Arial" pitchFamily="34" charset="0"/>
                <a:cs typeface="Arial" pitchFamily="34" charset="0"/>
              </a:rPr>
              <a:t>Building materials such as Concrete, AAC Blocks, glass, tiles, stone, MDF Boards, steel etc shall be sourced from a radius of 500 mile from site. Thus reducing the energy associated with the transportation of materials. </a:t>
            </a:r>
          </a:p>
        </p:txBody>
      </p:sp>
      <p:pic>
        <p:nvPicPr>
          <p:cNvPr id="8" name="Picture 2"/>
          <p:cNvPicPr>
            <a:picLocks noChangeAspect="1" noChangeArrowheads="1"/>
          </p:cNvPicPr>
          <p:nvPr/>
        </p:nvPicPr>
        <p:blipFill>
          <a:blip r:embed="rId2" cstate="print"/>
          <a:srcRect/>
          <a:stretch>
            <a:fillRect/>
          </a:stretch>
        </p:blipFill>
        <p:spPr bwMode="auto">
          <a:xfrm>
            <a:off x="8001000" y="762000"/>
            <a:ext cx="4572000" cy="4055946"/>
          </a:xfrm>
          <a:prstGeom prst="rect">
            <a:avLst/>
          </a:prstGeom>
          <a:noFill/>
          <a:ln w="9525" algn="ctr">
            <a:noFill/>
            <a:miter lim="800000"/>
            <a:headEnd/>
            <a:tailEnd/>
          </a:ln>
        </p:spPr>
      </p:pic>
      <p:pic>
        <p:nvPicPr>
          <p:cNvPr id="10" name="Picture 15" descr="5.bmp"/>
          <p:cNvPicPr>
            <a:picLocks noChangeAspect="1"/>
          </p:cNvPicPr>
          <p:nvPr/>
        </p:nvPicPr>
        <p:blipFill>
          <a:blip r:embed="rId3" cstate="print"/>
          <a:srcRect l="7143" r="3571"/>
          <a:stretch>
            <a:fillRect/>
          </a:stretch>
        </p:blipFill>
        <p:spPr bwMode="auto">
          <a:xfrm>
            <a:off x="8001000" y="4916231"/>
            <a:ext cx="4572000" cy="36181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57201" y="837658"/>
            <a:ext cx="5715002" cy="553976"/>
          </a:xfrm>
          <a:prstGeom prst="rect">
            <a:avLst/>
          </a:prstGeom>
        </p:spPr>
        <p:txBody>
          <a:bodyPr wrap="square" lIns="91417" tIns="45709" rIns="91417" bIns="45709">
            <a:spAutoFit/>
          </a:bodyPr>
          <a:lstStyle/>
          <a:p>
            <a:pPr algn="just"/>
            <a:r>
              <a:rPr lang="en-US" sz="1500" b="1" dirty="0" smtClean="0">
                <a:latin typeface="Arial" pitchFamily="34" charset="0"/>
                <a:cs typeface="Arial" pitchFamily="34" charset="0"/>
              </a:rPr>
              <a:t>Autoclave Aerated Blocks:</a:t>
            </a:r>
          </a:p>
          <a:p>
            <a:pPr algn="just"/>
            <a:r>
              <a:rPr lang="en-IN" sz="1500" dirty="0" smtClean="0">
                <a:latin typeface="Arial" pitchFamily="34" charset="0"/>
                <a:cs typeface="Arial" pitchFamily="34" charset="0"/>
              </a:rPr>
              <a:t> </a:t>
            </a:r>
            <a:endParaRPr lang="en-US" sz="1500" dirty="0">
              <a:latin typeface="Arial" pitchFamily="34" charset="0"/>
              <a:cs typeface="Arial" pitchFamily="34" charset="0"/>
            </a:endParaRPr>
          </a:p>
        </p:txBody>
      </p:sp>
      <p:pic>
        <p:nvPicPr>
          <p:cNvPr id="22" name="Picture 21" descr="aac-blocks-500x500.jpg"/>
          <p:cNvPicPr>
            <a:picLocks noChangeAspect="1"/>
          </p:cNvPicPr>
          <p:nvPr/>
        </p:nvPicPr>
        <p:blipFill>
          <a:blip r:embed="rId2" cstate="screen"/>
          <a:srcRect/>
          <a:stretch>
            <a:fillRect/>
          </a:stretch>
        </p:blipFill>
        <p:spPr>
          <a:xfrm>
            <a:off x="6400801" y="990601"/>
            <a:ext cx="1523999" cy="2286000"/>
          </a:xfrm>
          <a:prstGeom prst="rect">
            <a:avLst/>
          </a:prstGeom>
        </p:spPr>
      </p:pic>
      <p:pic>
        <p:nvPicPr>
          <p:cNvPr id="18" name="Picture 5" descr="Z:\C\CCEL_CC_ARC_VAD_MSA1618\1618_PPT\Ref img\aac_walls.jpg"/>
          <p:cNvPicPr>
            <a:picLocks noChangeAspect="1" noChangeArrowheads="1"/>
          </p:cNvPicPr>
          <p:nvPr/>
        </p:nvPicPr>
        <p:blipFill>
          <a:blip r:embed="rId3" cstate="print"/>
          <a:srcRect/>
          <a:stretch>
            <a:fillRect/>
          </a:stretch>
        </p:blipFill>
        <p:spPr bwMode="auto">
          <a:xfrm>
            <a:off x="9144043" y="990600"/>
            <a:ext cx="3352341" cy="2514600"/>
          </a:xfrm>
          <a:prstGeom prst="rect">
            <a:avLst/>
          </a:prstGeom>
          <a:noFill/>
        </p:spPr>
      </p:pic>
      <p:sp>
        <p:nvSpPr>
          <p:cNvPr id="24" name="Rectangle 23"/>
          <p:cNvSpPr/>
          <p:nvPr/>
        </p:nvSpPr>
        <p:spPr>
          <a:xfrm>
            <a:off x="533400" y="1371057"/>
            <a:ext cx="6172200" cy="2595740"/>
          </a:xfrm>
          <a:prstGeom prst="rect">
            <a:avLst/>
          </a:prstGeom>
        </p:spPr>
        <p:txBody>
          <a:bodyPr wrap="square" lIns="56038" tIns="28018" rIns="56038" bIns="28018">
            <a:spAutoFit/>
          </a:bodyPr>
          <a:lstStyle/>
          <a:p>
            <a:r>
              <a:rPr lang="en-US" sz="1500" dirty="0" smtClean="0">
                <a:latin typeface="Arial" pitchFamily="34" charset="0"/>
                <a:cs typeface="Arial" pitchFamily="34" charset="0"/>
              </a:rPr>
              <a:t>AAC Block Advantages:</a:t>
            </a:r>
          </a:p>
          <a:p>
            <a:endParaRPr lang="en-US" sz="1500" dirty="0" smtClean="0">
              <a:latin typeface="Arial" pitchFamily="34" charset="0"/>
              <a:cs typeface="Arial" pitchFamily="34" charset="0"/>
            </a:endParaRPr>
          </a:p>
          <a:p>
            <a:pPr marL="140095" indent="-140095">
              <a:buFont typeface="Arial" pitchFamily="34" charset="0"/>
              <a:buChar char="•"/>
            </a:pPr>
            <a:r>
              <a:rPr lang="en-US" sz="1500" dirty="0" smtClean="0">
                <a:latin typeface="Arial" pitchFamily="34" charset="0"/>
                <a:cs typeface="Arial" pitchFamily="34" charset="0"/>
              </a:rPr>
              <a:t> Light weight: safer during earthquakes</a:t>
            </a:r>
          </a:p>
          <a:p>
            <a:pPr marL="140095" indent="-140095">
              <a:buFont typeface="Arial" pitchFamily="34" charset="0"/>
              <a:buChar char="•"/>
            </a:pPr>
            <a:r>
              <a:rPr lang="en-US" sz="1500" dirty="0" smtClean="0">
                <a:latin typeface="Arial" pitchFamily="34" charset="0"/>
                <a:cs typeface="Arial" pitchFamily="34" charset="0"/>
              </a:rPr>
              <a:t> Fire resistant</a:t>
            </a:r>
          </a:p>
          <a:p>
            <a:pPr marL="140095" indent="-140095">
              <a:buFont typeface="Arial" pitchFamily="34" charset="0"/>
              <a:buChar char="•"/>
            </a:pPr>
            <a:r>
              <a:rPr lang="en-US" sz="1500" dirty="0" smtClean="0">
                <a:latin typeface="Arial" pitchFamily="34" charset="0"/>
                <a:cs typeface="Arial" pitchFamily="34" charset="0"/>
              </a:rPr>
              <a:t> Large size than bricks making it cost effective</a:t>
            </a:r>
          </a:p>
          <a:p>
            <a:pPr marL="175119" indent="-175119">
              <a:buFont typeface="Arial" pitchFamily="34" charset="0"/>
              <a:buChar char="•"/>
            </a:pPr>
            <a:r>
              <a:rPr lang="en-US" sz="1500" dirty="0" smtClean="0">
                <a:latin typeface="Arial" pitchFamily="34" charset="0"/>
                <a:cs typeface="Arial" pitchFamily="34" charset="0"/>
              </a:rPr>
              <a:t>Due to comparatively less thickness, it increase the usable space.</a:t>
            </a:r>
          </a:p>
          <a:p>
            <a:pPr marL="140095" indent="-140095">
              <a:buFont typeface="Arial" pitchFamily="34" charset="0"/>
              <a:buChar char="•"/>
            </a:pPr>
            <a:r>
              <a:rPr lang="en-US" sz="1500" dirty="0" smtClean="0">
                <a:latin typeface="Arial" pitchFamily="34" charset="0"/>
                <a:cs typeface="Arial" pitchFamily="34" charset="0"/>
              </a:rPr>
              <a:t> Better Finishing </a:t>
            </a:r>
          </a:p>
          <a:p>
            <a:pPr marL="140095" indent="-140095">
              <a:buFont typeface="Arial" pitchFamily="34" charset="0"/>
              <a:buChar char="•"/>
            </a:pPr>
            <a:r>
              <a:rPr lang="en-US" sz="1500" dirty="0" smtClean="0">
                <a:latin typeface="Arial" pitchFamily="34" charset="0"/>
                <a:cs typeface="Arial" pitchFamily="34" charset="0"/>
              </a:rPr>
              <a:t> Acoustically effective</a:t>
            </a:r>
          </a:p>
          <a:p>
            <a:endParaRPr lang="en-US" sz="1500" dirty="0" smtClean="0">
              <a:latin typeface="Arial" pitchFamily="34" charset="0"/>
              <a:cs typeface="Arial" pitchFamily="34" charset="0"/>
            </a:endParaRPr>
          </a:p>
          <a:p>
            <a:endParaRPr lang="en-US" sz="1500" dirty="0" smtClean="0">
              <a:latin typeface="Arial" pitchFamily="34" charset="0"/>
              <a:cs typeface="Arial" pitchFamily="34" charset="0"/>
            </a:endParaRPr>
          </a:p>
          <a:p>
            <a:endParaRPr lang="en-US" sz="1500" dirty="0" smtClean="0">
              <a:latin typeface="Arial" pitchFamily="34" charset="0"/>
              <a:cs typeface="Arial" pitchFamily="34" charset="0"/>
            </a:endParaRPr>
          </a:p>
        </p:txBody>
      </p:sp>
      <p:sp>
        <p:nvSpPr>
          <p:cNvPr id="9" name="TextBox 8"/>
          <p:cNvSpPr txBox="1"/>
          <p:nvPr/>
        </p:nvSpPr>
        <p:spPr>
          <a:xfrm>
            <a:off x="6096001" y="228601"/>
            <a:ext cx="6324599" cy="369333"/>
          </a:xfrm>
          <a:prstGeom prst="rect">
            <a:avLst/>
          </a:prstGeom>
          <a:noFill/>
        </p:spPr>
        <p:txBody>
          <a:bodyPr wrap="square" lIns="91428" tIns="45714" rIns="91428" bIns="45714" rtlCol="0">
            <a:spAutoFit/>
          </a:bodyPr>
          <a:lstStyle/>
          <a:p>
            <a:pPr marL="342859" indent="-342859" algn="r"/>
            <a:r>
              <a:rPr lang="en-US" sz="1800" b="1" dirty="0" smtClean="0">
                <a:latin typeface="Arial" pitchFamily="34" charset="0"/>
                <a:cs typeface="Arial" pitchFamily="34" charset="0"/>
              </a:rPr>
              <a:t>Construction Material</a:t>
            </a:r>
          </a:p>
        </p:txBody>
      </p:sp>
      <p:sp>
        <p:nvSpPr>
          <p:cNvPr id="10" name="TextBox 9"/>
          <p:cNvSpPr txBox="1"/>
          <p:nvPr/>
        </p:nvSpPr>
        <p:spPr>
          <a:xfrm>
            <a:off x="617209" y="7543801"/>
            <a:ext cx="7688591" cy="1149190"/>
          </a:xfrm>
          <a:prstGeom prst="rect">
            <a:avLst/>
          </a:prstGeom>
          <a:noFill/>
        </p:spPr>
        <p:txBody>
          <a:bodyPr wrap="square" lIns="56038" tIns="28018" rIns="56038" bIns="28018" rtlCol="0">
            <a:spAutoFit/>
          </a:bodyPr>
          <a:lstStyle/>
          <a:p>
            <a:pPr algn="just"/>
            <a:r>
              <a:rPr lang="en-IN" sz="1500" dirty="0" smtClean="0">
                <a:latin typeface="Arial" pitchFamily="34" charset="0"/>
                <a:cs typeface="Arial" pitchFamily="34" charset="0"/>
              </a:rPr>
              <a:t>Indoor sports complex building </a:t>
            </a:r>
            <a:r>
              <a:rPr lang="en-IN" sz="1500" b="1" dirty="0" smtClean="0">
                <a:latin typeface="Arial" pitchFamily="34" charset="0"/>
                <a:cs typeface="Arial" pitchFamily="34" charset="0"/>
              </a:rPr>
              <a:t>PEB structure </a:t>
            </a:r>
            <a:r>
              <a:rPr lang="en-IN" sz="1500" dirty="0" smtClean="0">
                <a:latin typeface="Arial" pitchFamily="34" charset="0"/>
                <a:cs typeface="Arial" pitchFamily="34" charset="0"/>
              </a:rPr>
              <a:t>Proposed because  typical pre-engineered steel building can be completed faster than conventional buildings and at a lower cost . Pre-engineered buildings score over conventional structures on Green Building considerations as well add aesthetic values also.</a:t>
            </a:r>
            <a:endParaRPr lang="en-US" sz="1500" dirty="0" smtClean="0">
              <a:latin typeface="Arial" pitchFamily="34" charset="0"/>
              <a:cs typeface="Arial" pitchFamily="34" charset="0"/>
            </a:endParaRPr>
          </a:p>
          <a:p>
            <a:pPr algn="just"/>
            <a:endParaRPr lang="en-US" sz="1100" dirty="0">
              <a:latin typeface="Arial" pitchFamily="34" charset="0"/>
              <a:cs typeface="Arial" pitchFamily="34" charset="0"/>
            </a:endParaRPr>
          </a:p>
        </p:txBody>
      </p:sp>
      <p:sp>
        <p:nvSpPr>
          <p:cNvPr id="13" name="Rectangle 12"/>
          <p:cNvSpPr/>
          <p:nvPr/>
        </p:nvSpPr>
        <p:spPr>
          <a:xfrm>
            <a:off x="533401" y="7239002"/>
            <a:ext cx="8046720" cy="22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453" tIns="39227" rIns="78453" bIns="39227" rtlCol="0" anchor="ctr"/>
          <a:lstStyle/>
          <a:p>
            <a:r>
              <a:rPr lang="en-US" sz="1500" b="1" dirty="0" smtClean="0">
                <a:solidFill>
                  <a:schemeClr val="tx1"/>
                </a:solidFill>
                <a:latin typeface="Arial" pitchFamily="34" charset="0"/>
                <a:cs typeface="Arial" pitchFamily="34" charset="0"/>
              </a:rPr>
              <a:t>Structure of Sports Complex</a:t>
            </a:r>
            <a:endParaRPr lang="en-US" sz="1500" b="1" dirty="0">
              <a:solidFill>
                <a:schemeClr val="tx1"/>
              </a:solidFill>
              <a:latin typeface="Arial" pitchFamily="34" charset="0"/>
              <a:cs typeface="Arial" pitchFamily="34" charset="0"/>
            </a:endParaRPr>
          </a:p>
        </p:txBody>
      </p:sp>
      <p:sp>
        <p:nvSpPr>
          <p:cNvPr id="14" name="TextBox 13"/>
          <p:cNvSpPr txBox="1"/>
          <p:nvPr/>
        </p:nvSpPr>
        <p:spPr>
          <a:xfrm>
            <a:off x="584886" y="4843549"/>
            <a:ext cx="7644714" cy="530559"/>
          </a:xfrm>
          <a:prstGeom prst="rect">
            <a:avLst/>
          </a:prstGeom>
          <a:noFill/>
        </p:spPr>
        <p:txBody>
          <a:bodyPr wrap="square" lIns="56038" tIns="28018" rIns="56038" bIns="28018" rtlCol="0">
            <a:spAutoFit/>
          </a:bodyPr>
          <a:lstStyle/>
          <a:p>
            <a:r>
              <a:rPr lang="en-US" sz="1500" dirty="0" smtClean="0">
                <a:latin typeface="Arial" pitchFamily="34" charset="0"/>
                <a:cs typeface="Arial" pitchFamily="34" charset="0"/>
              </a:rPr>
              <a:t>The paver blocks used for the pathway area are heat resistant thus contributing to the Micro Climate. They also allow the water to penetrate thus keeping the ground cool.</a:t>
            </a:r>
          </a:p>
        </p:txBody>
      </p:sp>
      <p:sp>
        <p:nvSpPr>
          <p:cNvPr id="16" name="Rectangle 15"/>
          <p:cNvSpPr/>
          <p:nvPr/>
        </p:nvSpPr>
        <p:spPr>
          <a:xfrm>
            <a:off x="533401" y="4575799"/>
            <a:ext cx="4969133" cy="226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8453" tIns="39227" rIns="78453" bIns="39227" rtlCol="0" anchor="ctr"/>
          <a:lstStyle/>
          <a:p>
            <a:pPr defTabSz="560381" fontAlgn="base">
              <a:spcBef>
                <a:spcPct val="0"/>
              </a:spcBef>
              <a:spcAft>
                <a:spcPct val="0"/>
              </a:spcAft>
              <a:tabLst>
                <a:tab pos="280190" algn="l"/>
              </a:tabLst>
            </a:pPr>
            <a:r>
              <a:rPr lang="en-US" sz="1500" b="1" dirty="0" smtClean="0">
                <a:solidFill>
                  <a:schemeClr val="tx1"/>
                </a:solidFill>
                <a:latin typeface="Arial" pitchFamily="34" charset="0"/>
                <a:ea typeface="Times New Roman" pitchFamily="18" charset="0"/>
                <a:cs typeface="Arial" pitchFamily="34" charset="0"/>
              </a:rPr>
              <a:t>Paver Block</a:t>
            </a:r>
          </a:p>
        </p:txBody>
      </p:sp>
      <p:pic>
        <p:nvPicPr>
          <p:cNvPr id="17" name="Picture 5" descr="C:\Documents and Settings\akateliya\Desktop\block024.gif"/>
          <p:cNvPicPr>
            <a:picLocks noChangeAspect="1" noChangeArrowheads="1"/>
          </p:cNvPicPr>
          <p:nvPr/>
        </p:nvPicPr>
        <p:blipFill>
          <a:blip r:embed="rId4" cstate="print"/>
          <a:srcRect l="6680"/>
          <a:stretch>
            <a:fillRect/>
          </a:stretch>
        </p:blipFill>
        <p:spPr bwMode="auto">
          <a:xfrm>
            <a:off x="9144001" y="3816362"/>
            <a:ext cx="3128737" cy="3194038"/>
          </a:xfrm>
          <a:prstGeom prst="rect">
            <a:avLst/>
          </a:prstGeom>
          <a:noFill/>
        </p:spPr>
      </p:pic>
      <p:pic>
        <p:nvPicPr>
          <p:cNvPr id="19" name="Picture 3" descr="Z:\P\PWD_DNH_SPORTS_ARC_AMB_MSA1614\1614_REF_DOC\Ref_Imgs\Landscaping\servicespics1.jpg"/>
          <p:cNvPicPr>
            <a:picLocks noChangeAspect="1" noChangeArrowheads="1"/>
          </p:cNvPicPr>
          <p:nvPr/>
        </p:nvPicPr>
        <p:blipFill>
          <a:blip r:embed="rId5" cstate="print"/>
          <a:srcRect l="2632" t="19600" r="2632" b="16400"/>
          <a:stretch>
            <a:fillRect/>
          </a:stretch>
        </p:blipFill>
        <p:spPr bwMode="auto">
          <a:xfrm>
            <a:off x="9067800" y="7239002"/>
            <a:ext cx="3429000" cy="1523999"/>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179605"/>
            <a:ext cx="4800600" cy="5201412"/>
          </a:xfrm>
          <a:prstGeom prst="rect">
            <a:avLst/>
          </a:prstGeom>
          <a:noFill/>
        </p:spPr>
        <p:txBody>
          <a:bodyPr wrap="square" lIns="91428" tIns="45714" rIns="91428" bIns="45714" rtlCol="0">
            <a:spAutoFit/>
          </a:bodyPr>
          <a:lstStyle/>
          <a:p>
            <a:pPr marL="342859" indent="-342859" algn="ctr"/>
            <a:r>
              <a:rPr lang="en-US" sz="2000" dirty="0" smtClean="0">
                <a:cs typeface="Arial" pitchFamily="34" charset="0"/>
              </a:rPr>
              <a:t>Project 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400" b="1"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400" b="1" dirty="0">
              <a:cs typeface="Arial" pitchFamily="34" charset="0"/>
            </a:endParaRPr>
          </a:p>
          <a:p>
            <a:pPr marL="342859" indent="-342859" algn="ctr"/>
            <a:r>
              <a:rPr lang="en-US" sz="2400" b="1" dirty="0" smtClean="0">
                <a:cs typeface="Arial" pitchFamily="34" charset="0"/>
              </a:rPr>
              <a:t>Approach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graphicFrame>
        <p:nvGraphicFramePr>
          <p:cNvPr id="8" name="Table 7"/>
          <p:cNvGraphicFramePr>
            <a:graphicFrameLocks noGrp="1"/>
          </p:cNvGraphicFramePr>
          <p:nvPr/>
        </p:nvGraphicFramePr>
        <p:xfrm>
          <a:off x="922337" y="246900"/>
          <a:ext cx="7527628" cy="8803822"/>
        </p:xfrm>
        <a:graphic>
          <a:graphicData uri="http://schemas.openxmlformats.org/drawingml/2006/table">
            <a:tbl>
              <a:tblPr/>
              <a:tblGrid>
                <a:gridCol w="243246"/>
                <a:gridCol w="3288674"/>
                <a:gridCol w="1958935"/>
                <a:gridCol w="2036773"/>
              </a:tblGrid>
              <a:tr h="194344">
                <a:tc gridSpan="2">
                  <a:txBody>
                    <a:bodyPr/>
                    <a:lstStyle/>
                    <a:p>
                      <a:pPr algn="ctr" fontAlgn="b"/>
                      <a:r>
                        <a:rPr lang="en-US" sz="1100" b="1" i="0" u="none" strike="noStrike" dirty="0">
                          <a:solidFill>
                            <a:srgbClr val="000000"/>
                          </a:solidFill>
                          <a:latin typeface="Calibri"/>
                        </a:rPr>
                        <a:t>CONSULTANT</a:t>
                      </a:r>
                    </a:p>
                  </a:txBody>
                  <a:tcPr marL="9717" marR="9717" marT="9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hMerge="1">
                  <a:txBody>
                    <a:bodyPr/>
                    <a:lstStyle/>
                    <a:p>
                      <a:endParaRPr lang="en-US"/>
                    </a:p>
                  </a:txBody>
                  <a:tcPr/>
                </a:tc>
                <a:tc>
                  <a:txBody>
                    <a:bodyPr/>
                    <a:lstStyle/>
                    <a:p>
                      <a:pPr algn="ctr" fontAlgn="b"/>
                      <a:r>
                        <a:rPr lang="en-US" sz="1100" b="1" i="0" u="none" strike="noStrike">
                          <a:solidFill>
                            <a:srgbClr val="000000"/>
                          </a:solidFill>
                          <a:latin typeface="Calibri"/>
                        </a:rPr>
                        <a:t>CLIENT</a:t>
                      </a:r>
                    </a:p>
                  </a:txBody>
                  <a:tcPr marL="9717" marR="9717" marT="9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l" fontAlgn="b"/>
                      <a:r>
                        <a:rPr lang="en-US" sz="1100" b="0" i="0" u="none" strike="noStrike">
                          <a:solidFill>
                            <a:srgbClr val="000000"/>
                          </a:solidFill>
                          <a:latin typeface="Calibri"/>
                        </a:rPr>
                        <a:t> </a:t>
                      </a:r>
                    </a:p>
                  </a:txBody>
                  <a:tcPr marL="9717" marR="9717" marT="97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88690">
                <a:tc rowSpan="4">
                  <a:txBody>
                    <a:bodyPr/>
                    <a:lstStyle/>
                    <a:p>
                      <a:pPr algn="ctr" fontAlgn="ctr"/>
                      <a:r>
                        <a:rPr lang="en-US" sz="1300" b="0" i="0" u="none" strike="noStrike">
                          <a:solidFill>
                            <a:srgbClr val="000000"/>
                          </a:solidFill>
                          <a:latin typeface="Calibri"/>
                        </a:rPr>
                        <a:t>1</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1100" b="0" i="0" u="none" strike="noStrike">
                          <a:solidFill>
                            <a:srgbClr val="000000"/>
                          </a:solidFill>
                          <a:latin typeface="Calibri"/>
                        </a:rPr>
                        <a:t>SITE SURVEYING &amp; MEASUREMENTS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AF1DD"/>
                    </a:solidFill>
                  </a:tcPr>
                </a:tc>
                <a:tc>
                  <a:txBody>
                    <a:bodyPr/>
                    <a:lstStyle/>
                    <a:p>
                      <a:pPr algn="l"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TAKING REAQUIREMENTS &amp; CASE STUDIES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AF1DD"/>
                    </a:solidFill>
                  </a:tcPr>
                </a:tc>
                <a:tc>
                  <a:txBody>
                    <a:bodyPr/>
                    <a:lstStyle/>
                    <a:p>
                      <a:pPr algn="ctr" fontAlgn="ctr"/>
                      <a:r>
                        <a:rPr lang="en-US" sz="1100" b="0" i="0" u="none" strike="noStrike">
                          <a:solidFill>
                            <a:srgbClr val="000000"/>
                          </a:solidFill>
                          <a:latin typeface="Calibri"/>
                        </a:rPr>
                        <a:t>CLIENT REQUIREMENTS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AF1DD"/>
                    </a:solidFill>
                  </a:tcPr>
                </a:tc>
                <a:tc>
                  <a:txBody>
                    <a:bodyPr/>
                    <a:lstStyle/>
                    <a:p>
                      <a:pPr algn="l"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CONCEPT DESIGNING &amp; BUDGETARY ESTIMATE</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AF1DD"/>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AF1DD"/>
                    </a:solidFill>
                  </a:tcPr>
                </a:tc>
                <a:tc>
                  <a:txBody>
                    <a:bodyPr/>
                    <a:lstStyle/>
                    <a:p>
                      <a:pPr algn="ctr" fontAlgn="ctr"/>
                      <a:r>
                        <a:rPr lang="en-US" sz="1100" b="1" i="0" u="none" strike="noStrike">
                          <a:solidFill>
                            <a:srgbClr val="000000"/>
                          </a:solidFill>
                          <a:latin typeface="Calibri"/>
                        </a:rPr>
                        <a:t>MILESTIONE</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TAKING APPROVALS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1100" b="0" i="0" u="none" strike="noStrike">
                          <a:solidFill>
                            <a:srgbClr val="000000"/>
                          </a:solidFill>
                          <a:latin typeface="Calibri"/>
                        </a:rPr>
                        <a:t>APPROVALS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AF1DD"/>
                    </a:solidFill>
                  </a:tcPr>
                </a:tc>
                <a:tc>
                  <a:txBody>
                    <a:bodyPr/>
                    <a:lstStyle/>
                    <a:p>
                      <a:pPr algn="ctr" fontAlgn="ctr"/>
                      <a:r>
                        <a:rPr lang="en-US" sz="1100" b="0" i="0" u="none" strike="noStrike">
                          <a:solidFill>
                            <a:srgbClr val="000000"/>
                          </a:solidFill>
                          <a:latin typeface="Calibri"/>
                        </a:rPr>
                        <a:t>SURVEYING INSTRUCTION</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EAF1DD"/>
                    </a:solidFill>
                  </a:tcPr>
                </a:tc>
              </a:tr>
              <a:tr h="388690">
                <a:tc rowSpan="3">
                  <a:txBody>
                    <a:bodyPr/>
                    <a:lstStyle/>
                    <a:p>
                      <a:pPr algn="ctr" fontAlgn="ctr"/>
                      <a:r>
                        <a:rPr lang="en-US" sz="1300" b="0" i="0" u="none" strike="noStrike">
                          <a:solidFill>
                            <a:srgbClr val="000000"/>
                          </a:solidFill>
                          <a:latin typeface="Calibri"/>
                        </a:rPr>
                        <a:t>2</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100" b="0" i="0" u="none" strike="noStrike">
                          <a:solidFill>
                            <a:srgbClr val="000000"/>
                          </a:solidFill>
                          <a:latin typeface="Calibri"/>
                        </a:rPr>
                        <a:t>DESIGN DEVELOPMENT</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DE9D9"/>
                    </a:solidFill>
                  </a:tcPr>
                </a:tc>
                <a:tc>
                  <a:txBody>
                    <a:bodyPr/>
                    <a:lstStyle/>
                    <a:p>
                      <a:pPr algn="ctr" fontAlgn="ctr"/>
                      <a:r>
                        <a:rPr lang="en-US" sz="1100" b="0" i="0" u="none" strike="noStrike" dirty="0">
                          <a:solidFill>
                            <a:srgbClr val="000000"/>
                          </a:solidFill>
                          <a:latin typeface="Calibri"/>
                        </a:rPr>
                        <a:t>DESIGN PROCESS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DE9D9"/>
                    </a:solidFill>
                  </a:tcPr>
                </a:tc>
              </a:tr>
              <a:tr h="378973">
                <a:tc vMerge="1">
                  <a:txBody>
                    <a:bodyPr/>
                    <a:lstStyle/>
                    <a:p>
                      <a:endParaRPr lang="en-US"/>
                    </a:p>
                  </a:txBody>
                  <a:tcPr/>
                </a:tc>
                <a:tc>
                  <a:txBody>
                    <a:bodyPr/>
                    <a:lstStyle/>
                    <a:p>
                      <a:pPr algn="ctr" fontAlgn="ctr"/>
                      <a:r>
                        <a:rPr lang="en-US" sz="1100" b="0" i="0" u="none" strike="noStrike">
                          <a:solidFill>
                            <a:srgbClr val="000000"/>
                          </a:solidFill>
                          <a:latin typeface="Calibri"/>
                        </a:rPr>
                        <a:t>DESIGN APPROVALS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DE9D9"/>
                    </a:solidFill>
                  </a:tcPr>
                </a:tc>
                <a:tc>
                  <a:txBody>
                    <a:bodyPr/>
                    <a:lstStyle/>
                    <a:p>
                      <a:pPr algn="ctr" fontAlgn="ctr"/>
                      <a:r>
                        <a:rPr lang="en-US" sz="1100" b="0" i="0" u="none" strike="noStrike">
                          <a:solidFill>
                            <a:srgbClr val="000000"/>
                          </a:solidFill>
                          <a:latin typeface="Calibri"/>
                        </a:rPr>
                        <a:t>APPROVALS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DE9D9"/>
                    </a:solidFill>
                  </a:tcPr>
                </a:tc>
                <a:tc>
                  <a:txBody>
                    <a:bodyPr/>
                    <a:lstStyle/>
                    <a:p>
                      <a:pPr algn="ctr" fontAlgn="ctr"/>
                      <a:r>
                        <a:rPr lang="en-US" sz="1100" b="0" i="0" u="none" strike="noStrike">
                          <a:solidFill>
                            <a:srgbClr val="000000"/>
                          </a:solidFill>
                          <a:latin typeface="Calibri"/>
                        </a:rPr>
                        <a:t>ESTIMATION TENDERING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r>
              <a:tr h="398406">
                <a:tc vMerge="1">
                  <a:txBody>
                    <a:bodyPr/>
                    <a:lstStyle/>
                    <a:p>
                      <a:endParaRPr lang="en-US"/>
                    </a:p>
                  </a:txBody>
                  <a:tcPr/>
                </a:tc>
                <a:tc>
                  <a:txBody>
                    <a:bodyPr/>
                    <a:lstStyle/>
                    <a:p>
                      <a:pPr algn="ctr" fontAlgn="ctr"/>
                      <a:r>
                        <a:rPr lang="en-US" sz="1100" b="0" i="0" u="none" strike="noStrike" dirty="0">
                          <a:solidFill>
                            <a:srgbClr val="000000"/>
                          </a:solidFill>
                          <a:latin typeface="Calibri"/>
                        </a:rPr>
                        <a:t>PREPARING TENDER SRAWINGS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100" b="0" i="0" u="none" strike="noStrike">
                          <a:solidFill>
                            <a:srgbClr val="000000"/>
                          </a:solidFill>
                          <a:latin typeface="Calibri"/>
                        </a:rPr>
                        <a:t>PROJECT EXECUTION</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r>
              <a:tr h="378973">
                <a:tc rowSpan="5">
                  <a:txBody>
                    <a:bodyPr/>
                    <a:lstStyle/>
                    <a:p>
                      <a:pPr algn="ctr" fontAlgn="ctr"/>
                      <a:r>
                        <a:rPr lang="en-US" sz="1300" b="0" i="0" u="none" strike="noStrike">
                          <a:solidFill>
                            <a:srgbClr val="000000"/>
                          </a:solidFill>
                          <a:latin typeface="Calibri"/>
                        </a:rPr>
                        <a:t>3</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E1"/>
                    </a:solidFill>
                  </a:tcPr>
                </a:tc>
                <a:tc>
                  <a:txBody>
                    <a:bodyPr/>
                    <a:lstStyle/>
                    <a:p>
                      <a:pPr algn="ctr" fontAlgn="ctr"/>
                      <a:r>
                        <a:rPr lang="en-US" sz="1100" b="0" i="0" u="none" strike="noStrike">
                          <a:solidFill>
                            <a:srgbClr val="000000"/>
                          </a:solidFill>
                          <a:latin typeface="Calibri"/>
                        </a:rPr>
                        <a:t>SUBMITTING BILL OF QUANTITY WITH SPECIFICATION</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E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E1"/>
                    </a:solidFill>
                  </a:tcPr>
                </a:tc>
                <a:tc>
                  <a:txBody>
                    <a:bodyPr/>
                    <a:lstStyle/>
                    <a:p>
                      <a:pPr algn="ctr" fontAlgn="ctr"/>
                      <a:r>
                        <a:rPr lang="en-US" sz="1100" b="0" i="0" u="none" strike="noStrike">
                          <a:solidFill>
                            <a:srgbClr val="000000"/>
                          </a:solidFill>
                          <a:latin typeface="Calibri"/>
                        </a:rPr>
                        <a:t>HANDING OVER &amp; TAKING OVER</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r>
              <a:tr h="398406">
                <a:tc vMerge="1">
                  <a:txBody>
                    <a:bodyPr/>
                    <a:lstStyle/>
                    <a:p>
                      <a:endParaRPr lang="en-US"/>
                    </a:p>
                  </a:txBody>
                  <a:tcPr/>
                </a:tc>
                <a:tc>
                  <a:txBody>
                    <a:bodyPr/>
                    <a:lstStyle/>
                    <a:p>
                      <a:pPr algn="ctr" fontAlgn="ctr"/>
                      <a:r>
                        <a:rPr lang="en-US" sz="1100" b="0" i="0" u="none" strike="noStrike" dirty="0">
                          <a:solidFill>
                            <a:srgbClr val="000000"/>
                          </a:solidFill>
                          <a:latin typeface="Calibri"/>
                        </a:rPr>
                        <a:t>SUBMITTING TENDER DOCUMENTS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ctr" fontAlgn="ctr"/>
                      <a:r>
                        <a:rPr lang="en-US" sz="1100" b="0" i="0" u="none" strike="noStrike">
                          <a:solidFill>
                            <a:srgbClr val="000000"/>
                          </a:solidFill>
                          <a:latin typeface="Calibri"/>
                        </a:rPr>
                        <a:t>INVITING TENDER</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l"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78973">
                <a:tc vMerge="1">
                  <a:txBody>
                    <a:bodyPr/>
                    <a:lstStyle/>
                    <a:p>
                      <a:endParaRPr lang="en-US"/>
                    </a:p>
                  </a:txBody>
                  <a:tcPr/>
                </a:tc>
                <a:tc>
                  <a:txBody>
                    <a:bodyPr/>
                    <a:lstStyle/>
                    <a:p>
                      <a:pPr algn="ctr" fontAlgn="ctr"/>
                      <a:r>
                        <a:rPr lang="en-US" sz="1100" b="0" i="0" u="none" strike="noStrike">
                          <a:solidFill>
                            <a:srgbClr val="000000"/>
                          </a:solidFill>
                          <a:latin typeface="Calibri"/>
                        </a:rPr>
                        <a:t>SUBMITTING WORKING DRAWINGS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ctr" fontAlgn="ctr"/>
                      <a:r>
                        <a:rPr lang="en-US" sz="1100" b="0" i="0" u="none" strike="noStrike" dirty="0">
                          <a:solidFill>
                            <a:srgbClr val="000000"/>
                          </a:solidFill>
                          <a:latin typeface="Calibri"/>
                        </a:rPr>
                        <a:t>RECEIVING PRICE BID</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l" fontAlgn="ctr"/>
                      <a:r>
                        <a:rPr lang="en-US" sz="1100" b="0" i="0" u="none" strike="noStrike" dirty="0">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PREPARATION COMPARISION PRICE BID</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ctr" fontAlgn="ctr"/>
                      <a:r>
                        <a:rPr lang="en-US" sz="1100" b="0" i="0" u="none" strike="noStrike">
                          <a:solidFill>
                            <a:srgbClr val="000000"/>
                          </a:solidFill>
                          <a:latin typeface="Calibri"/>
                        </a:rPr>
                        <a:t>OPENING TENDER</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E1"/>
                    </a:solidFill>
                  </a:tcPr>
                </a:tc>
                <a:tc>
                  <a:txBody>
                    <a:bodyPr/>
                    <a:lstStyle/>
                    <a:p>
                      <a:pPr algn="l"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427559">
                <a:tc vMerge="1">
                  <a:txBody>
                    <a:bodyPr/>
                    <a:lstStyle/>
                    <a:p>
                      <a:endParaRPr lang="en-US"/>
                    </a:p>
                  </a:txBody>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E1"/>
                    </a:solidFill>
                  </a:tcPr>
                </a:tc>
                <a:tc>
                  <a:txBody>
                    <a:bodyPr/>
                    <a:lstStyle/>
                    <a:p>
                      <a:pPr algn="ctr" fontAlgn="ctr"/>
                      <a:r>
                        <a:rPr lang="en-US" sz="1100" b="0" i="0" u="none" strike="noStrike">
                          <a:solidFill>
                            <a:srgbClr val="000000"/>
                          </a:solidFill>
                          <a:latin typeface="Calibri"/>
                        </a:rPr>
                        <a:t>APPOINTING CONTRACTOR</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E1"/>
                    </a:solidFill>
                  </a:tcPr>
                </a:tc>
                <a:tc>
                  <a:txBody>
                    <a:bodyPr/>
                    <a:lstStyle/>
                    <a:p>
                      <a:pPr algn="ctr" fontAlgn="ctr"/>
                      <a:r>
                        <a:rPr lang="en-US" sz="1100" b="0" i="0" u="none" strike="noStrike">
                          <a:solidFill>
                            <a:srgbClr val="000000"/>
                          </a:solidFill>
                          <a:latin typeface="Calibri"/>
                        </a:rPr>
                        <a:t>CONTRACTOR</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F1DD"/>
                    </a:solidFill>
                  </a:tcPr>
                </a:tc>
              </a:tr>
              <a:tr h="388690">
                <a:tc rowSpan="5">
                  <a:txBody>
                    <a:bodyPr/>
                    <a:lstStyle/>
                    <a:p>
                      <a:pPr algn="ctr" fontAlgn="ctr"/>
                      <a:r>
                        <a:rPr lang="en-US" sz="1300" b="0" i="0" u="none" strike="noStrike">
                          <a:solidFill>
                            <a:srgbClr val="000000"/>
                          </a:solidFill>
                          <a:latin typeface="Calibri"/>
                        </a:rPr>
                        <a:t>4</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en-US" sz="1100" b="0" i="0" u="none" strike="noStrike">
                          <a:solidFill>
                            <a:srgbClr val="000000"/>
                          </a:solidFill>
                          <a:latin typeface="Calibri"/>
                        </a:rPr>
                        <a:t>ESTABLISHING PROJECT MANAGEMENT SYSTEM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BE5F1"/>
                    </a:solidFill>
                  </a:tcPr>
                </a:tc>
                <a:tc>
                  <a:txBody>
                    <a:bodyPr/>
                    <a:lstStyle/>
                    <a:p>
                      <a:pPr algn="ctr" fontAlgn="ctr"/>
                      <a:r>
                        <a:rPr lang="en-US" sz="1100" b="0" i="0" u="none" strike="noStrike">
                          <a:solidFill>
                            <a:srgbClr val="000000"/>
                          </a:solidFill>
                          <a:latin typeface="Calibri"/>
                        </a:rPr>
                        <a:t>PROJECT SCHEDULING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DBE5F1"/>
                    </a:solidFill>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PERIODIC SITE VISIT &amp; REVIEWING PROCESS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APPROVALS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MOCKUP/ PROTOTYPE</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r>
              <a:tr h="398406">
                <a:tc vMerge="1">
                  <a:txBody>
                    <a:bodyPr/>
                    <a:lstStyle/>
                    <a:p>
                      <a:endParaRPr lang="en-US"/>
                    </a:p>
                  </a:txBody>
                  <a:tcPr/>
                </a:tc>
                <a:tc>
                  <a:txBody>
                    <a:bodyPr/>
                    <a:lstStyle/>
                    <a:p>
                      <a:pPr algn="ctr" fontAlgn="ctr"/>
                      <a:r>
                        <a:rPr lang="en-US" sz="1100" b="0" i="0" u="none" strike="noStrike">
                          <a:solidFill>
                            <a:srgbClr val="000000"/>
                          </a:solidFill>
                          <a:latin typeface="Calibri"/>
                        </a:rPr>
                        <a:t>CHECKING QUALITY/ WORKMANSHIP</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SUBMITTING PROGRESS REPORT</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BE5F1"/>
                    </a:solidFill>
                  </a:tcPr>
                </a:tc>
              </a:tr>
              <a:tr h="378973">
                <a:tc vMerge="1">
                  <a:txBody>
                    <a:bodyPr/>
                    <a:lstStyle/>
                    <a:p>
                      <a:endParaRPr lang="en-US"/>
                    </a:p>
                  </a:txBody>
                  <a:tcPr/>
                </a:tc>
                <a:tc>
                  <a:txBody>
                    <a:bodyPr/>
                    <a:lstStyle/>
                    <a:p>
                      <a:pPr algn="ctr" fontAlgn="ctr"/>
                      <a:r>
                        <a:rPr lang="en-US" sz="1100" b="0" i="0" u="none" strike="noStrike">
                          <a:solidFill>
                            <a:srgbClr val="000000"/>
                          </a:solidFill>
                          <a:latin typeface="Calibri"/>
                        </a:rPr>
                        <a:t>CHECKING &amp; CERTIFYING RUNNING BILL</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BE5F1"/>
                    </a:solidFill>
                  </a:tcPr>
                </a:tc>
                <a:tc>
                  <a:txBody>
                    <a:bodyPr/>
                    <a:lstStyle/>
                    <a:p>
                      <a:pPr algn="ctr" fontAlgn="ctr"/>
                      <a:r>
                        <a:rPr lang="en-US" sz="1100" b="0" i="0" u="none" strike="noStrike">
                          <a:solidFill>
                            <a:srgbClr val="000000"/>
                          </a:solidFill>
                          <a:latin typeface="Calibri"/>
                        </a:rPr>
                        <a:t>SUBMITTING RUNNING BILL</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BE5F1"/>
                    </a:solidFill>
                  </a:tcPr>
                </a:tc>
              </a:tr>
              <a:tr h="369256">
                <a:tc rowSpan="5">
                  <a:txBody>
                    <a:bodyPr/>
                    <a:lstStyle/>
                    <a:p>
                      <a:pPr algn="ctr" fontAlgn="ctr"/>
                      <a:r>
                        <a:rPr lang="en-US" sz="1300" b="0" i="0" u="none" strike="noStrike">
                          <a:solidFill>
                            <a:srgbClr val="000000"/>
                          </a:solidFill>
                          <a:latin typeface="Calibri"/>
                        </a:rPr>
                        <a:t>5</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5FF"/>
                    </a:solidFill>
                  </a:tcPr>
                </a:tc>
                <a:tc>
                  <a:txBody>
                    <a:bodyPr/>
                    <a:lstStyle/>
                    <a:p>
                      <a:pPr algn="ctr" fontAlgn="ctr"/>
                      <a:r>
                        <a:rPr lang="en-US" sz="1100" b="0" i="0" u="none" strike="noStrike">
                          <a:solidFill>
                            <a:srgbClr val="000000"/>
                          </a:solidFill>
                          <a:latin typeface="Calibri"/>
                        </a:rPr>
                        <a:t>PREPARING PUNCH POINT</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5FF"/>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5FF"/>
                    </a:solidFill>
                  </a:tcPr>
                </a:tc>
                <a:tc>
                  <a:txBody>
                    <a:bodyPr/>
                    <a:lstStyle/>
                    <a:p>
                      <a:pPr algn="ctr" fontAlgn="ctr"/>
                      <a:r>
                        <a:rPr lang="en-US" sz="1100" b="0" i="0" u="none" strike="noStrike">
                          <a:solidFill>
                            <a:srgbClr val="000000"/>
                          </a:solidFill>
                          <a:latin typeface="Calibri"/>
                        </a:rPr>
                        <a:t>CLEAR ALL PUNCH POINTS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E5FF"/>
                    </a:solidFill>
                  </a:tcPr>
                </a:tc>
              </a:tr>
              <a:tr h="417841">
                <a:tc vMerge="1">
                  <a:txBody>
                    <a:bodyPr/>
                    <a:lstStyle/>
                    <a:p>
                      <a:endParaRPr lang="en-US"/>
                    </a:p>
                  </a:txBody>
                  <a:tcPr/>
                </a:tc>
                <a:tc>
                  <a:txBody>
                    <a:bodyPr/>
                    <a:lstStyle/>
                    <a:p>
                      <a:pPr algn="ctr" fontAlgn="ctr"/>
                      <a:r>
                        <a:rPr lang="en-US" sz="1100" b="0" i="0" u="none" strike="noStrike">
                          <a:solidFill>
                            <a:srgbClr val="000000"/>
                          </a:solidFill>
                          <a:latin typeface="Calibri"/>
                        </a:rPr>
                        <a:t>FINAL MEASUREMENT CHECKING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FINAL MEASURING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r>
              <a:tr h="398406">
                <a:tc vMerge="1">
                  <a:txBody>
                    <a:bodyPr/>
                    <a:lstStyle/>
                    <a:p>
                      <a:endParaRPr lang="en-US"/>
                    </a:p>
                  </a:txBody>
                  <a:tcPr/>
                </a:tc>
                <a:tc>
                  <a:txBody>
                    <a:bodyPr/>
                    <a:lstStyle/>
                    <a:p>
                      <a:pPr algn="ctr" fontAlgn="ctr"/>
                      <a:r>
                        <a:rPr lang="en-US" sz="1100" b="0" i="0" u="none" strike="noStrike">
                          <a:solidFill>
                            <a:srgbClr val="000000"/>
                          </a:solidFill>
                          <a:latin typeface="Calibri"/>
                        </a:rPr>
                        <a:t>AS BUILT DRAWING CHECKING/ SUBMITTING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SUBMIT AS BUILT DRAWING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r>
              <a:tr h="388690">
                <a:tc vMerge="1">
                  <a:txBody>
                    <a:bodyPr/>
                    <a:lstStyle/>
                    <a:p>
                      <a:endParaRPr lang="en-US"/>
                    </a:p>
                  </a:txBody>
                  <a:tcPr/>
                </a:tc>
                <a:tc>
                  <a:txBody>
                    <a:bodyPr/>
                    <a:lstStyle/>
                    <a:p>
                      <a:pPr algn="ctr" fontAlgn="ctr"/>
                      <a:r>
                        <a:rPr lang="en-US" sz="1100" b="0" i="0" u="none" strike="noStrike">
                          <a:solidFill>
                            <a:srgbClr val="000000"/>
                          </a:solidFill>
                          <a:latin typeface="Calibri"/>
                        </a:rPr>
                        <a:t>CERTIFYING FINAL BILL MEASUREMENTS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c>
                  <a:txBody>
                    <a:bodyPr/>
                    <a:lstStyle/>
                    <a:p>
                      <a:pPr algn="ctr" fontAlgn="ctr"/>
                      <a:r>
                        <a:rPr lang="en-US" sz="1100" b="0" i="0" u="none" strike="noStrike">
                          <a:solidFill>
                            <a:srgbClr val="000000"/>
                          </a:solidFill>
                          <a:latin typeface="Calibri"/>
                        </a:rPr>
                        <a:t>FINAL BILL SUBMITTING</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E5FF"/>
                    </a:solidFill>
                  </a:tcPr>
                </a:tc>
              </a:tr>
              <a:tr h="398406">
                <a:tc vMerge="1">
                  <a:txBody>
                    <a:bodyPr/>
                    <a:lstStyle/>
                    <a:p>
                      <a:endParaRPr lang="en-US"/>
                    </a:p>
                  </a:txBody>
                  <a:tcPr/>
                </a:tc>
                <a:tc>
                  <a:txBody>
                    <a:bodyPr/>
                    <a:lstStyle/>
                    <a:p>
                      <a:pPr algn="ctr" fontAlgn="ctr"/>
                      <a:r>
                        <a:rPr lang="en-US" sz="1100" b="0" i="0" u="none" strike="noStrike">
                          <a:solidFill>
                            <a:srgbClr val="000000"/>
                          </a:solidFill>
                          <a:latin typeface="Calibri"/>
                        </a:rPr>
                        <a:t> </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5FF"/>
                    </a:solidFill>
                  </a:tcPr>
                </a:tc>
                <a:tc>
                  <a:txBody>
                    <a:bodyPr/>
                    <a:lstStyle/>
                    <a:p>
                      <a:pPr algn="ctr" fontAlgn="ctr"/>
                      <a:r>
                        <a:rPr lang="en-US" sz="1100" b="0" i="0" u="none" strike="noStrike">
                          <a:solidFill>
                            <a:srgbClr val="000000"/>
                          </a:solidFill>
                          <a:latin typeface="Calibri"/>
                        </a:rPr>
                        <a:t>TAKING OVER ALL DOCUMENTS</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5FF"/>
                    </a:solidFill>
                  </a:tcPr>
                </a:tc>
                <a:tc>
                  <a:txBody>
                    <a:bodyPr/>
                    <a:lstStyle/>
                    <a:p>
                      <a:pPr algn="ctr" fontAlgn="ctr"/>
                      <a:r>
                        <a:rPr lang="en-US" sz="1100" b="0" i="0" u="none" strike="noStrike" dirty="0">
                          <a:solidFill>
                            <a:srgbClr val="000000"/>
                          </a:solidFill>
                          <a:latin typeface="Calibri"/>
                        </a:rPr>
                        <a:t>HANDING OVER SITE</a:t>
                      </a:r>
                    </a:p>
                  </a:txBody>
                  <a:tcPr marL="9717" marR="9717" marT="97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E5FF"/>
                    </a:solidFill>
                  </a:tcPr>
                </a:tc>
              </a:tr>
            </a:tbl>
          </a:graphicData>
        </a:graphic>
      </p:graphicFrame>
      <p:cxnSp>
        <p:nvCxnSpPr>
          <p:cNvPr id="11" name="Straight Arrow Connector 10"/>
          <p:cNvCxnSpPr/>
          <p:nvPr/>
        </p:nvCxnSpPr>
        <p:spPr>
          <a:xfrm>
            <a:off x="4048055" y="1005850"/>
            <a:ext cx="68305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16790" y="1764799"/>
            <a:ext cx="144200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516790" y="2599645"/>
            <a:ext cx="144200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96265" y="3738070"/>
            <a:ext cx="91074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048056" y="4497020"/>
            <a:ext cx="83484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275742" y="5331865"/>
            <a:ext cx="235274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048056" y="6849765"/>
            <a:ext cx="25045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896266" y="7608714"/>
            <a:ext cx="295990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199845" y="8064085"/>
            <a:ext cx="235274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123950" y="8443560"/>
            <a:ext cx="250453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6324907" y="8823035"/>
            <a:ext cx="45598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18" name="TextBox 17"/>
          <p:cNvSpPr txBox="1"/>
          <p:nvPr/>
        </p:nvSpPr>
        <p:spPr>
          <a:xfrm>
            <a:off x="556886" y="1081746"/>
            <a:ext cx="12244714" cy="9325618"/>
          </a:xfrm>
          <a:prstGeom prst="rect">
            <a:avLst/>
          </a:prstGeom>
          <a:noFill/>
        </p:spPr>
        <p:txBody>
          <a:bodyPr wrap="square" lIns="91428" tIns="45714" rIns="91428" bIns="45714" rtlCol="0">
            <a:spAutoFit/>
          </a:bodyPr>
          <a:lstStyle/>
          <a:p>
            <a:pPr defTabSz="914290" eaLnBrk="0" fontAlgn="base" hangingPunct="0">
              <a:spcBef>
                <a:spcPct val="0"/>
              </a:spcBef>
              <a:spcAft>
                <a:spcPct val="0"/>
              </a:spcAft>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Finalization of Plot Boundary </a:t>
            </a:r>
            <a:r>
              <a:rPr lang="en-US" sz="2400" dirty="0" smtClean="0"/>
              <a:t>- Pursuing absolute clarity about the location, area, and   </a:t>
            </a:r>
            <a:br>
              <a:rPr lang="en-US" sz="2400" dirty="0" smtClean="0"/>
            </a:br>
            <a:r>
              <a:rPr lang="en-US" sz="2400" dirty="0" smtClean="0"/>
              <a:t>        context of the plot to be used for project development. </a:t>
            </a:r>
          </a:p>
          <a:p>
            <a:pPr defTabSz="914290" eaLnBrk="0" fontAlgn="base" hangingPunct="0">
              <a:spcBef>
                <a:spcPct val="0"/>
              </a:spcBef>
              <a:spcAft>
                <a:spcPct val="0"/>
              </a:spcAft>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buFont typeface="Wingdings" pitchFamily="2" charset="2"/>
              <a:buChar char="Ø"/>
            </a:pPr>
            <a:r>
              <a:rPr lang="en-US" sz="2400" dirty="0" smtClean="0">
                <a:solidFill>
                  <a:srgbClr val="000000"/>
                </a:solidFill>
                <a:latin typeface="Calibri" pitchFamily="34" charset="0"/>
                <a:ea typeface="Times New Roman" pitchFamily="18" charset="0"/>
                <a:cs typeface="Times New Roman" pitchFamily="18" charset="0"/>
              </a:rPr>
              <a:t>    </a:t>
            </a:r>
            <a:r>
              <a:rPr lang="en-US" sz="2400" b="1" dirty="0" smtClean="0"/>
              <a:t>Primary Site Investigation and Data Collection: </a:t>
            </a:r>
          </a:p>
          <a:p>
            <a:pPr lvl="0"/>
            <a:endParaRPr lang="en-US" sz="2400" dirty="0" smtClean="0"/>
          </a:p>
          <a:p>
            <a:pPr lvl="0"/>
            <a:r>
              <a:rPr lang="en-US" sz="2400" dirty="0" smtClean="0"/>
              <a:t>             Topography of site</a:t>
            </a:r>
          </a:p>
          <a:p>
            <a:pPr lvl="0"/>
            <a:endParaRPr lang="en-US" sz="2400" dirty="0" smtClean="0"/>
          </a:p>
          <a:p>
            <a:pPr lvl="0"/>
            <a:r>
              <a:rPr lang="en-US" sz="2400" dirty="0" smtClean="0"/>
              <a:t>             North direction</a:t>
            </a:r>
          </a:p>
          <a:p>
            <a:pPr lvl="0"/>
            <a:endParaRPr lang="en-US" sz="2400" dirty="0" smtClean="0"/>
          </a:p>
          <a:p>
            <a:pPr lvl="0"/>
            <a:r>
              <a:rPr lang="en-US" sz="2400" dirty="0" smtClean="0"/>
              <a:t>             Areas with water logging potential on site</a:t>
            </a:r>
          </a:p>
          <a:p>
            <a:pPr lvl="0"/>
            <a:endParaRPr lang="en-US" sz="2400" dirty="0" smtClean="0"/>
          </a:p>
          <a:p>
            <a:pPr lvl="0"/>
            <a:r>
              <a:rPr lang="en-US" sz="2400" dirty="0" smtClean="0"/>
              <a:t>             Load bearing capacity of soil</a:t>
            </a:r>
          </a:p>
          <a:p>
            <a:pPr lvl="0"/>
            <a:endParaRPr lang="en-US" sz="2400" dirty="0" smtClean="0"/>
          </a:p>
          <a:p>
            <a:pPr lvl="0"/>
            <a:r>
              <a:rPr lang="en-US" sz="2400" dirty="0" smtClean="0"/>
              <a:t>             Velocity and direction of prevailing winds</a:t>
            </a:r>
          </a:p>
          <a:p>
            <a:pPr lvl="0"/>
            <a:endParaRPr lang="en-US" sz="2400" dirty="0" smtClean="0"/>
          </a:p>
          <a:p>
            <a:pPr lvl="0"/>
            <a:r>
              <a:rPr lang="en-US" sz="2400" dirty="0" smtClean="0"/>
              <a:t>             Nearby sources for fresh water supply, municipal sewerage drains and storm water drains</a:t>
            </a:r>
          </a:p>
          <a:p>
            <a:pPr lvl="0"/>
            <a:r>
              <a:rPr lang="en-US" sz="2400" dirty="0" smtClean="0"/>
              <a:t> </a:t>
            </a:r>
          </a:p>
          <a:p>
            <a:pPr lvl="0"/>
            <a:r>
              <a:rPr lang="en-US" sz="2400" dirty="0" smtClean="0"/>
              <a:t>             Location of existing trees, any existing structures  etc on site</a:t>
            </a:r>
          </a:p>
          <a:p>
            <a:pPr lvl="0"/>
            <a:endParaRPr lang="en-US" sz="2400" dirty="0" smtClean="0"/>
          </a:p>
          <a:p>
            <a:pPr lvl="0"/>
            <a:r>
              <a:rPr lang="en-US" sz="2400" dirty="0" smtClean="0"/>
              <a:t>             </a:t>
            </a:r>
            <a:r>
              <a:rPr lang="en-US" sz="2400" dirty="0" err="1" smtClean="0"/>
              <a:t>Nala</a:t>
            </a:r>
            <a:r>
              <a:rPr lang="en-US" sz="2400" dirty="0" smtClean="0"/>
              <a:t>, river, or any structure of archeological importance in the vicinity of site</a:t>
            </a:r>
          </a:p>
          <a:p>
            <a:pPr defTabSz="914290" eaLnBrk="0" fontAlgn="base" hangingPunct="0">
              <a:spcBef>
                <a:spcPct val="0"/>
              </a:spcBef>
              <a:spcAft>
                <a:spcPct val="0"/>
              </a:spcAft>
            </a:pPr>
            <a:endParaRPr lang="en-US" sz="2400" dirty="0" smtClean="0"/>
          </a:p>
          <a:p>
            <a:pPr defTabSz="914290" eaLnBrk="0" fontAlgn="base" hangingPunct="0">
              <a:spcBef>
                <a:spcPct val="0"/>
              </a:spcBef>
              <a:spcAft>
                <a:spcPct val="0"/>
              </a:spcAft>
              <a:buFont typeface="Wingdings" pitchFamily="2" charset="2"/>
              <a:buChar char="Ø"/>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18" name="TextBox 17"/>
          <p:cNvSpPr txBox="1"/>
          <p:nvPr/>
        </p:nvSpPr>
        <p:spPr>
          <a:xfrm>
            <a:off x="556886" y="1081745"/>
            <a:ext cx="13357519" cy="9694950"/>
          </a:xfrm>
          <a:prstGeom prst="rect">
            <a:avLst/>
          </a:prstGeom>
          <a:noFill/>
        </p:spPr>
        <p:txBody>
          <a:bodyPr wrap="square" lIns="91428" tIns="45714" rIns="91428" bIns="45714" rtlCol="0">
            <a:spAutoFit/>
          </a:bodyPr>
          <a:lstStyle/>
          <a:p>
            <a:pPr defTabSz="914290" eaLnBrk="0" fontAlgn="base" hangingPunct="0">
              <a:spcBef>
                <a:spcPct val="0"/>
              </a:spcBef>
              <a:spcAft>
                <a:spcPct val="0"/>
              </a:spcAft>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Project Conceptualization - </a:t>
            </a:r>
            <a:r>
              <a:rPr lang="en-US" sz="2400" dirty="0" smtClean="0"/>
              <a:t>Thorough review of development control regulations (DCR)</a:t>
            </a:r>
          </a:p>
          <a:p>
            <a:pPr defTabSz="914290" eaLnBrk="0" fontAlgn="base" hangingPunct="0">
              <a:spcBef>
                <a:spcPct val="0"/>
              </a:spcBef>
              <a:spcAft>
                <a:spcPct val="0"/>
              </a:spcAft>
              <a:buFont typeface="Wingdings" pitchFamily="2" charset="2"/>
              <a:buChar char="Ø"/>
            </a:pPr>
            <a:endParaRPr lang="en-US" sz="2400" b="1" dirty="0" smtClean="0"/>
          </a:p>
          <a:p>
            <a:pPr lvl="0"/>
            <a:r>
              <a:rPr lang="en-US" sz="2400" dirty="0" smtClean="0"/>
              <a:t>              Maximum Permissible F.S.I. and Ground Coverage (If applicable).</a:t>
            </a:r>
          </a:p>
          <a:p>
            <a:pPr lvl="0"/>
            <a:r>
              <a:rPr lang="en-US" sz="2400" dirty="0" smtClean="0"/>
              <a:t/>
            </a:r>
            <a:br>
              <a:rPr lang="en-US" sz="2400" dirty="0" smtClean="0"/>
            </a:br>
            <a:r>
              <a:rPr lang="en-US" sz="2400" dirty="0" smtClean="0"/>
              <a:t>              Minimum Required margins and  area of common plot.</a:t>
            </a:r>
          </a:p>
          <a:p>
            <a:pPr lvl="0"/>
            <a:endParaRPr lang="en-US" sz="2400" dirty="0" smtClean="0"/>
          </a:p>
          <a:p>
            <a:pPr lvl="0"/>
            <a:r>
              <a:rPr lang="en-US" sz="2400" dirty="0" smtClean="0"/>
              <a:t>              Minimum width of approach road according the length of the road.</a:t>
            </a:r>
          </a:p>
          <a:p>
            <a:pPr lvl="0"/>
            <a:endParaRPr lang="en-US" sz="2400" dirty="0" smtClean="0"/>
          </a:p>
          <a:p>
            <a:pPr lvl="0"/>
            <a:r>
              <a:rPr lang="en-US" sz="2400" dirty="0" smtClean="0"/>
              <a:t>              Minimum area of parking required.</a:t>
            </a:r>
          </a:p>
          <a:p>
            <a:pPr lvl="0"/>
            <a:r>
              <a:rPr lang="en-US" sz="2400" dirty="0" smtClean="0"/>
              <a:t/>
            </a:r>
            <a:br>
              <a:rPr lang="en-US" sz="2400" dirty="0" smtClean="0"/>
            </a:br>
            <a:r>
              <a:rPr lang="en-US" sz="2400" dirty="0" smtClean="0"/>
              <a:t>              Maximum permissible height of building.</a:t>
            </a:r>
          </a:p>
          <a:p>
            <a:pPr lvl="0"/>
            <a:r>
              <a:rPr lang="en-US" sz="2400" dirty="0" smtClean="0"/>
              <a:t/>
            </a:r>
            <a:br>
              <a:rPr lang="en-US" sz="2400" dirty="0" smtClean="0"/>
            </a:br>
            <a:r>
              <a:rPr lang="en-US" sz="2400" dirty="0" smtClean="0"/>
              <a:t>              Minimum Provisions to be made for differently disabled.</a:t>
            </a:r>
          </a:p>
          <a:p>
            <a:pPr lvl="0"/>
            <a:endParaRPr lang="en-US" sz="2400" dirty="0" smtClean="0"/>
          </a:p>
          <a:p>
            <a:pPr lvl="0"/>
            <a:r>
              <a:rPr lang="en-US" sz="2400" dirty="0" smtClean="0"/>
              <a:t>              Minimum provision for power supply and backup power supply (Diesel Generator).</a:t>
            </a:r>
          </a:p>
          <a:p>
            <a:pPr lvl="0"/>
            <a:endParaRPr lang="en-US" sz="2400" dirty="0" smtClean="0"/>
          </a:p>
          <a:p>
            <a:pPr lvl="0"/>
            <a:r>
              <a:rPr lang="en-US" sz="2400" dirty="0" smtClean="0"/>
              <a:t>               Minimum provision for water supply, sewerage, and rain water disposal/harvesting</a:t>
            </a:r>
          </a:p>
          <a:p>
            <a:pPr lvl="0"/>
            <a:endParaRPr lang="en-US" sz="2400" dirty="0" smtClean="0"/>
          </a:p>
          <a:p>
            <a:pPr lvl="0"/>
            <a:r>
              <a:rPr lang="en-US" sz="2400" dirty="0" smtClean="0"/>
              <a:t>              Minimum specification and for landscape design</a:t>
            </a:r>
          </a:p>
          <a:p>
            <a:pPr lvl="0"/>
            <a:endParaRPr lang="en-US" sz="2400" dirty="0" smtClean="0"/>
          </a:p>
          <a:p>
            <a:pPr lvl="0"/>
            <a:r>
              <a:rPr lang="en-US" sz="2400" dirty="0" smtClean="0"/>
              <a:t>              In which land use zone the site falls into.</a:t>
            </a:r>
          </a:p>
          <a:p>
            <a:pPr defTabSz="914290" eaLnBrk="0" fontAlgn="base" hangingPunct="0">
              <a:spcBef>
                <a:spcPct val="0"/>
              </a:spcBef>
              <a:spcAft>
                <a:spcPct val="0"/>
              </a:spcAft>
            </a:pPr>
            <a:r>
              <a:rPr lang="en-US" sz="2400" b="1" dirty="0" smtClean="0"/>
              <a:t> </a:t>
            </a:r>
            <a:endParaRPr lang="en-US" sz="2400" dirty="0" smtClean="0"/>
          </a:p>
          <a:p>
            <a:pPr defTabSz="914290" eaLnBrk="0" fontAlgn="base" hangingPunct="0">
              <a:spcBef>
                <a:spcPct val="0"/>
              </a:spcBef>
              <a:spcAft>
                <a:spcPct val="0"/>
              </a:spcAft>
              <a:buFont typeface="Wingdings" pitchFamily="2" charset="2"/>
              <a:buChar char="Ø"/>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18" name="TextBox 17"/>
          <p:cNvSpPr txBox="1"/>
          <p:nvPr/>
        </p:nvSpPr>
        <p:spPr>
          <a:xfrm>
            <a:off x="556886" y="2963040"/>
            <a:ext cx="13357519" cy="5632299"/>
          </a:xfrm>
          <a:prstGeom prst="rect">
            <a:avLst/>
          </a:prstGeom>
          <a:noFill/>
        </p:spPr>
        <p:txBody>
          <a:bodyPr wrap="square" lIns="91428" tIns="45714" rIns="91428" bIns="45714" rtlCol="0">
            <a:spAutoFit/>
          </a:bodyPr>
          <a:lstStyle/>
          <a:p>
            <a:pPr defTabSz="914290" eaLnBrk="0" fontAlgn="base" hangingPunct="0">
              <a:spcBef>
                <a:spcPct val="0"/>
              </a:spcBef>
              <a:spcAft>
                <a:spcPct val="0"/>
              </a:spcAft>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Zoning and building arrangement</a:t>
            </a:r>
            <a:r>
              <a:rPr lang="en-US" sz="2400" dirty="0" smtClean="0"/>
              <a:t> in site showing the development in </a:t>
            </a:r>
          </a:p>
          <a:p>
            <a:pPr defTabSz="914290" eaLnBrk="0" fontAlgn="base" hangingPunct="0">
              <a:spcBef>
                <a:spcPct val="0"/>
              </a:spcBef>
              <a:spcAft>
                <a:spcPct val="0"/>
              </a:spcAft>
            </a:pPr>
            <a:r>
              <a:rPr lang="en-US" sz="2400" dirty="0" smtClean="0"/>
              <a:t>       phase manner. (1</a:t>
            </a:r>
            <a:r>
              <a:rPr lang="en-US" sz="2400" baseline="30000" dirty="0" smtClean="0"/>
              <a:t>st</a:t>
            </a:r>
            <a:r>
              <a:rPr lang="en-US" sz="2400" dirty="0" smtClean="0"/>
              <a:t> phase and future expansion)</a:t>
            </a:r>
          </a:p>
          <a:p>
            <a:pPr defTabSz="914290" eaLnBrk="0" fontAlgn="base" hangingPunct="0">
              <a:spcBef>
                <a:spcPct val="0"/>
              </a:spcBef>
              <a:spcAft>
                <a:spcPct val="0"/>
              </a:spcAft>
            </a:pPr>
            <a:endParaRPr lang="en-US" sz="2400" dirty="0" smtClean="0"/>
          </a:p>
          <a:p>
            <a:pPr defTabSz="914290" eaLnBrk="0" fontAlgn="base" hangingPunct="0">
              <a:spcBef>
                <a:spcPct val="0"/>
              </a:spcBef>
              <a:spcAft>
                <a:spcPct val="0"/>
              </a:spcAft>
            </a:pPr>
            <a:endParaRPr lang="en-US" sz="2400" dirty="0" smtClean="0"/>
          </a:p>
          <a:p>
            <a:pPr defTabSz="914290" eaLnBrk="0" fontAlgn="base" hangingPunct="0">
              <a:spcBef>
                <a:spcPct val="0"/>
              </a:spcBef>
              <a:spcAft>
                <a:spcPct val="0"/>
              </a:spcAft>
            </a:pPr>
            <a:endParaRPr lang="en-US" sz="2400" dirty="0" smtClean="0"/>
          </a:p>
          <a:p>
            <a:pPr defTabSz="914290" eaLnBrk="0" fontAlgn="base" hangingPunct="0">
              <a:spcBef>
                <a:spcPct val="0"/>
              </a:spcBef>
              <a:spcAft>
                <a:spcPct val="0"/>
              </a:spcAft>
              <a:buFont typeface="Wingdings" pitchFamily="2" charset="2"/>
              <a:buChar char="Ø"/>
            </a:pPr>
            <a:r>
              <a:rPr lang="en-US" sz="2400" dirty="0" smtClean="0"/>
              <a:t>    </a:t>
            </a:r>
            <a:r>
              <a:rPr lang="en-US" sz="2400" b="1" dirty="0" smtClean="0"/>
              <a:t>Approval form client on conceptual master plan</a:t>
            </a:r>
            <a:r>
              <a:rPr lang="en-US" sz="2400" dirty="0" smtClean="0"/>
              <a:t> – Presenting design drawings and </a:t>
            </a:r>
          </a:p>
          <a:p>
            <a:pPr defTabSz="914290" eaLnBrk="0" fontAlgn="base" hangingPunct="0">
              <a:spcBef>
                <a:spcPct val="0"/>
              </a:spcBef>
              <a:spcAft>
                <a:spcPct val="0"/>
              </a:spcAft>
            </a:pPr>
            <a:r>
              <a:rPr lang="en-US" sz="2400" dirty="0" smtClean="0"/>
              <a:t>       calculations to be to client for their comments. Modifications shall be made in conceptual </a:t>
            </a:r>
          </a:p>
          <a:p>
            <a:pPr defTabSz="914290" eaLnBrk="0" fontAlgn="base" hangingPunct="0">
              <a:spcBef>
                <a:spcPct val="0"/>
              </a:spcBef>
              <a:spcAft>
                <a:spcPct val="0"/>
              </a:spcAft>
            </a:pPr>
            <a:r>
              <a:rPr lang="en-US" sz="2400" dirty="0" smtClean="0"/>
              <a:t>       planning as per the client’s suggestions and final approval shall be obtained from the client.</a:t>
            </a:r>
          </a:p>
          <a:p>
            <a:pPr defTabSz="914290" eaLnBrk="0" fontAlgn="base" hangingPunct="0">
              <a:spcBef>
                <a:spcPct val="0"/>
              </a:spcBef>
              <a:spcAft>
                <a:spcPct val="0"/>
              </a:spcAft>
            </a:pPr>
            <a:endParaRPr lang="en-US" sz="2400" dirty="0" smtClean="0"/>
          </a:p>
          <a:p>
            <a:pPr defTabSz="914290" eaLnBrk="0" fontAlgn="base" hangingPunct="0">
              <a:spcBef>
                <a:spcPct val="0"/>
              </a:spcBef>
              <a:spcAft>
                <a:spcPct val="0"/>
              </a:spcAft>
              <a:buFont typeface="Wingdings" pitchFamily="2" charset="2"/>
              <a:buChar char="Ø"/>
            </a:pPr>
            <a:endParaRPr lang="en-US" sz="2400" dirty="0" smtClean="0"/>
          </a:p>
          <a:p>
            <a:pPr defTabSz="914290" eaLnBrk="0" fontAlgn="base" hangingPunct="0">
              <a:spcBef>
                <a:spcPct val="0"/>
              </a:spcBef>
              <a:spcAft>
                <a:spcPct val="0"/>
              </a:spcAft>
              <a:buFont typeface="Wingdings" pitchFamily="2" charset="2"/>
              <a:buChar char="Ø"/>
            </a:pPr>
            <a:endParaRPr lang="en-US" sz="2400" dirty="0" smtClean="0"/>
          </a:p>
          <a:p>
            <a:pPr defTabSz="914290" eaLnBrk="0" fontAlgn="base" hangingPunct="0">
              <a:spcBef>
                <a:spcPct val="0"/>
              </a:spcBef>
              <a:spcAft>
                <a:spcPct val="0"/>
              </a:spcAft>
              <a:buFont typeface="Wingdings" pitchFamily="2" charset="2"/>
              <a:buChar char="Ø"/>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pPr>
            <a:endParaRPr lang="en-US" sz="2400" dirty="0" smtClean="0">
              <a:solidFill>
                <a:srgbClr val="000000"/>
              </a:solidFill>
              <a:latin typeface="Calibri" pitchFamily="34" charset="0"/>
              <a:ea typeface="Times New Roman" pitchFamily="18" charset="0"/>
              <a:cs typeface="Times New Roman" pitchFamily="18"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8" name="TextBox 7"/>
          <p:cNvSpPr txBox="1"/>
          <p:nvPr/>
        </p:nvSpPr>
        <p:spPr>
          <a:xfrm>
            <a:off x="556886" y="1081746"/>
            <a:ext cx="13357519" cy="8586954"/>
          </a:xfrm>
          <a:prstGeom prst="rect">
            <a:avLst/>
          </a:prstGeom>
          <a:noFill/>
        </p:spPr>
        <p:txBody>
          <a:bodyPr wrap="square" lIns="91428" tIns="45714" rIns="91428" bIns="45714" rtlCol="0">
            <a:spAutoFit/>
          </a:bodyPr>
          <a:lstStyle/>
          <a:p>
            <a:pPr>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Master plan for sports complex and conceptual drawings</a:t>
            </a:r>
            <a:r>
              <a:rPr lang="en-US" sz="2400" dirty="0" smtClean="0"/>
              <a:t> -Preparation of architectural </a:t>
            </a:r>
          </a:p>
          <a:p>
            <a:r>
              <a:rPr lang="en-US" sz="2400" dirty="0" smtClean="0"/>
              <a:t>       drawings shall immediately begin after the project conceptualization phase. </a:t>
            </a:r>
          </a:p>
          <a:p>
            <a:r>
              <a:rPr lang="en-US" sz="2400" dirty="0" smtClean="0"/>
              <a:t> </a:t>
            </a:r>
          </a:p>
          <a:p>
            <a:pPr lvl="0"/>
            <a:r>
              <a:rPr lang="en-US" sz="2400" dirty="0" smtClean="0"/>
              <a:t>              All floor plans, Elevations and sections for Indoor sports complex buildings</a:t>
            </a:r>
          </a:p>
          <a:p>
            <a:pPr lvl="0"/>
            <a:r>
              <a:rPr lang="en-US" sz="2400" dirty="0" smtClean="0"/>
              <a:t> </a:t>
            </a:r>
          </a:p>
          <a:p>
            <a:pPr lvl="0"/>
            <a:r>
              <a:rPr lang="en-US" sz="2400" dirty="0" smtClean="0"/>
              <a:t>             Detail layout of outdoor sports fields</a:t>
            </a:r>
          </a:p>
          <a:p>
            <a:pPr lvl="0"/>
            <a:endParaRPr lang="en-US" sz="2400" dirty="0" smtClean="0"/>
          </a:p>
          <a:p>
            <a:pPr lvl="0"/>
            <a:r>
              <a:rPr lang="en-US" sz="2400" dirty="0" smtClean="0"/>
              <a:t>             Plan sections detail of swimming pool</a:t>
            </a:r>
          </a:p>
          <a:p>
            <a:pPr lvl="0"/>
            <a:endParaRPr lang="en-US" sz="2400" dirty="0" smtClean="0"/>
          </a:p>
          <a:p>
            <a:pPr lvl="0"/>
            <a:r>
              <a:rPr lang="en-US" sz="2400" dirty="0" smtClean="0"/>
              <a:t>              Landscape layout and detail</a:t>
            </a:r>
          </a:p>
          <a:p>
            <a:pPr lvl="0"/>
            <a:endParaRPr lang="en-US" sz="2400" dirty="0" smtClean="0"/>
          </a:p>
          <a:p>
            <a:pPr lvl="0"/>
            <a:r>
              <a:rPr lang="en-US" sz="2400" dirty="0" smtClean="0"/>
              <a:t>             Site plan (Covering information as mentioned below)</a:t>
            </a:r>
          </a:p>
          <a:p>
            <a:pPr lvl="0"/>
            <a:r>
              <a:rPr lang="en-US" sz="2400" dirty="0" smtClean="0"/>
              <a:t>                  </a:t>
            </a:r>
          </a:p>
          <a:p>
            <a:pPr lvl="0"/>
            <a:r>
              <a:rPr lang="en-US" sz="2400" dirty="0" smtClean="0"/>
              <a:t>                              Site Area</a:t>
            </a:r>
          </a:p>
          <a:p>
            <a:pPr lvl="0"/>
            <a:r>
              <a:rPr lang="en-US" sz="2400" dirty="0" smtClean="0"/>
              <a:t>                              No. of buildings</a:t>
            </a:r>
          </a:p>
          <a:p>
            <a:pPr lvl="0"/>
            <a:r>
              <a:rPr lang="en-US" sz="2400" dirty="0" smtClean="0"/>
              <a:t>                              Building Height</a:t>
            </a:r>
          </a:p>
          <a:p>
            <a:pPr lvl="0"/>
            <a:r>
              <a:rPr lang="en-US" sz="2400" dirty="0" smtClean="0"/>
              <a:t>                              Total Built-up Area</a:t>
            </a:r>
          </a:p>
          <a:p>
            <a:pPr lvl="0"/>
            <a:r>
              <a:rPr lang="en-US" sz="2400" dirty="0" smtClean="0"/>
              <a:t>                              F.S.I. Consumed</a:t>
            </a:r>
          </a:p>
          <a:p>
            <a:pPr lvl="0"/>
            <a:r>
              <a:rPr lang="en-US" sz="2400" dirty="0" smtClean="0"/>
              <a:t>                              Proposed Built-up area for Indoor sports complex buildings</a:t>
            </a:r>
          </a:p>
          <a:p>
            <a:pPr lvl="0"/>
            <a:r>
              <a:rPr lang="en-US" sz="2400" dirty="0" smtClean="0"/>
              <a:t>                              Provided Parking area for users and visitors</a:t>
            </a:r>
          </a:p>
          <a:p>
            <a:pPr lvl="0"/>
            <a:r>
              <a:rPr lang="en-US" sz="2400" dirty="0" smtClean="0"/>
              <a:t>                              Provided area for common plot</a:t>
            </a:r>
          </a:p>
          <a:p>
            <a:pPr defTabSz="914290" eaLnBrk="0" fontAlgn="base" hangingPunct="0">
              <a:spcBef>
                <a:spcPct val="0"/>
              </a:spcBef>
              <a:spcAft>
                <a:spcPct val="0"/>
              </a:spcAft>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1516" y="398691"/>
          <a:ext cx="12548293" cy="8500221"/>
        </p:xfrm>
        <a:graphic>
          <a:graphicData uri="http://schemas.openxmlformats.org/drawingml/2006/table">
            <a:tbl>
              <a:tblPr/>
              <a:tblGrid>
                <a:gridCol w="623517"/>
                <a:gridCol w="2260493"/>
                <a:gridCol w="3187590"/>
                <a:gridCol w="2689075"/>
                <a:gridCol w="2294650"/>
                <a:gridCol w="862135"/>
                <a:gridCol w="630833"/>
              </a:tblGrid>
              <a:tr h="219122">
                <a:tc>
                  <a:txBody>
                    <a:bodyPr/>
                    <a:lstStyle/>
                    <a:p>
                      <a:pPr algn="ctr" fontAlgn="ctr"/>
                      <a:r>
                        <a:rPr lang="en-US" sz="1400" b="1" i="0" u="none" strike="noStrike" dirty="0" err="1">
                          <a:solidFill>
                            <a:srgbClr val="000000"/>
                          </a:solidFill>
                          <a:latin typeface="Calibri"/>
                        </a:rPr>
                        <a:t>Sr.No</a:t>
                      </a:r>
                      <a:r>
                        <a:rPr lang="en-US" sz="1400" b="1" i="0" u="none" strike="noStrike" dirty="0">
                          <a:solidFill>
                            <a:srgbClr val="000000"/>
                          </a:solidFill>
                          <a:latin typeface="Calibri"/>
                        </a:rPr>
                        <a: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Particular</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Criteria</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400" b="1" i="0" u="none" strike="noStrike" dirty="0">
                          <a:solidFill>
                            <a:srgbClr val="000000"/>
                          </a:solidFill>
                          <a:latin typeface="Calibri"/>
                        </a:rPr>
                        <a:t>Required / Permissible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400" b="1" i="0" u="none" strike="noStrike">
                          <a:solidFill>
                            <a:srgbClr val="000000"/>
                          </a:solidFill>
                          <a:latin typeface="Calibri"/>
                        </a:rPr>
                        <a:t>Clause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Pg No.</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2482">
                <a:tc>
                  <a:txBody>
                    <a:bodyPr/>
                    <a:lstStyle/>
                    <a:p>
                      <a:pPr algn="ctr" fontAlgn="ctr"/>
                      <a:r>
                        <a:rPr lang="en-US" sz="1400" b="0" i="0" u="none" strike="noStrike">
                          <a:solidFill>
                            <a:srgbClr val="000000"/>
                          </a:solidFill>
                          <a:latin typeface="Calibri"/>
                        </a:rPr>
                        <a:t>1</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Zone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Institutional Zone IV</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400" b="1" i="0" u="none" strike="noStrike">
                          <a:solidFill>
                            <a:srgbClr val="000000"/>
                          </a:solidFill>
                          <a:latin typeface="Calibri"/>
                        </a:rPr>
                        <a: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400" b="0" i="0" u="none" strike="noStrike">
                          <a:solidFill>
                            <a:srgbClr val="000000"/>
                          </a:solidFill>
                          <a:latin typeface="Calibri"/>
                        </a:rPr>
                        <a:t>Part II, Table 6.2</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6</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08329">
                <a:tc>
                  <a:txBody>
                    <a:bodyPr/>
                    <a:lstStyle/>
                    <a:p>
                      <a:pPr algn="ctr" fontAlgn="ctr"/>
                      <a:r>
                        <a:rPr lang="en-US" sz="1400" b="0" i="0" u="none" strike="noStrike">
                          <a:solidFill>
                            <a:srgbClr val="000000"/>
                          </a:solidFill>
                          <a:latin typeface="Calibri"/>
                        </a:rPr>
                        <a:t>2</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Permissible Uses</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SP&amp;L</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t"/>
                      <a:r>
                        <a:rPr lang="en-US" sz="1400" b="0" i="0" u="none" strike="noStrike" dirty="0">
                          <a:solidFill>
                            <a:srgbClr val="000000"/>
                          </a:solidFill>
                          <a:latin typeface="Calibri"/>
                        </a:rPr>
                        <a:t>Sports Complex, Swimming Pool, Playfield, Camping Ground, Facility </a:t>
                      </a:r>
                      <a:r>
                        <a:rPr lang="en-US" sz="1400" b="0" i="0" u="none" strike="noStrike" dirty="0" err="1" smtClean="0">
                          <a:solidFill>
                            <a:srgbClr val="000000"/>
                          </a:solidFill>
                          <a:latin typeface="Calibri"/>
                        </a:rPr>
                        <a:t>forwater</a:t>
                      </a:r>
                      <a:r>
                        <a:rPr lang="en-US" sz="1400" b="0" i="0" u="none" strike="noStrike" dirty="0" smtClean="0">
                          <a:solidFill>
                            <a:srgbClr val="000000"/>
                          </a:solidFill>
                          <a:latin typeface="Calibri"/>
                        </a:rPr>
                        <a:t> </a:t>
                      </a:r>
                      <a:r>
                        <a:rPr lang="en-US" sz="1400" b="0" i="0" u="none" strike="noStrike" dirty="0">
                          <a:solidFill>
                            <a:srgbClr val="000000"/>
                          </a:solidFill>
                          <a:latin typeface="Calibri"/>
                        </a:rPr>
                        <a:t>sports, Theme/ Amusement Park, Aquarium, Zoo ,</a:t>
                      </a:r>
                      <a:r>
                        <a:rPr lang="en-US" sz="1400" b="0" i="0" u="none" strike="noStrike" dirty="0" smtClean="0">
                          <a:solidFill>
                            <a:srgbClr val="000000"/>
                          </a:solidFill>
                          <a:latin typeface="Calibri"/>
                        </a:rPr>
                        <a:t>Botanical</a:t>
                      </a:r>
                      <a:r>
                        <a:rPr lang="en-US" sz="1400" b="0" i="0" u="none" strike="noStrike" baseline="0" dirty="0" smtClean="0">
                          <a:solidFill>
                            <a:srgbClr val="000000"/>
                          </a:solidFill>
                          <a:latin typeface="Calibri"/>
                        </a:rPr>
                        <a:t> </a:t>
                      </a:r>
                      <a:r>
                        <a:rPr lang="en-US" sz="1400" b="0" i="0" u="none" strike="noStrike" dirty="0" smtClean="0">
                          <a:solidFill>
                            <a:srgbClr val="000000"/>
                          </a:solidFill>
                          <a:latin typeface="Calibri"/>
                        </a:rPr>
                        <a:t>Garden</a:t>
                      </a:r>
                      <a:r>
                        <a:rPr lang="en-US" sz="1400" b="0" i="0" u="none" strike="noStrike" dirty="0">
                          <a:solidFill>
                            <a:srgbClr val="000000"/>
                          </a:solidFill>
                          <a:latin typeface="Calibri"/>
                        </a:rPr>
                        <a:t>, Exhibition and </a:t>
                      </a:r>
                      <a:r>
                        <a:rPr lang="en-US" sz="1400" b="0" i="0" u="none" strike="noStrike" dirty="0" err="1">
                          <a:solidFill>
                            <a:srgbClr val="000000"/>
                          </a:solidFill>
                          <a:latin typeface="Calibri"/>
                        </a:rPr>
                        <a:t>Mela</a:t>
                      </a:r>
                      <a:r>
                        <a:rPr lang="en-US" sz="1400" b="0" i="0" u="none" strike="noStrike" dirty="0">
                          <a:solidFill>
                            <a:srgbClr val="000000"/>
                          </a:solidFill>
                          <a:latin typeface="Calibri"/>
                        </a:rPr>
                        <a:t>, motion picture hall</a:t>
                      </a:r>
                    </a:p>
                  </a:txBody>
                  <a:tcPr marL="5762" marR="5762" marT="576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400" b="0" i="0" u="none" strike="noStrike">
                          <a:solidFill>
                            <a:srgbClr val="000000"/>
                          </a:solidFill>
                          <a:latin typeface="Calibri"/>
                        </a:rPr>
                        <a:t>Part II, Table 6.3</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9</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rowSpan="3">
                  <a:txBody>
                    <a:bodyPr/>
                    <a:lstStyle/>
                    <a:p>
                      <a:pPr algn="ctr" fontAlgn="ctr"/>
                      <a:r>
                        <a:rPr lang="en-US" sz="1400" b="0" i="0" u="none" strike="noStrike">
                          <a:solidFill>
                            <a:srgbClr val="000000"/>
                          </a:solidFill>
                          <a:latin typeface="Calibri"/>
                        </a:rPr>
                        <a:t>3</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1400" b="0" i="0" u="none" strike="noStrike">
                          <a:solidFill>
                            <a:srgbClr val="000000"/>
                          </a:solidFill>
                          <a:latin typeface="Calibri"/>
                        </a:rPr>
                        <a:t>FSI</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1400" b="0" i="0" u="none" strike="noStrike">
                          <a:solidFill>
                            <a:srgbClr val="000000"/>
                          </a:solidFill>
                          <a:latin typeface="Calibri"/>
                        </a:rPr>
                        <a:t>Institutional Zone IV</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Permissible (Base)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00000"/>
                          </a:solidFill>
                          <a:latin typeface="Calibri"/>
                        </a:rPr>
                        <a:t>1.20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400" b="0" i="0" u="none" strike="noStrike">
                          <a:solidFill>
                            <a:srgbClr val="000000"/>
                          </a:solidFill>
                          <a:latin typeface="Calibri"/>
                        </a:rPr>
                        <a:t>Part II, Table 6.7</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US" sz="1400" b="0" i="0" u="none" strike="noStrike">
                          <a:solidFill>
                            <a:srgbClr val="000000"/>
                          </a:solidFill>
                          <a:latin typeface="Calibri"/>
                        </a:rPr>
                        <a:t>13</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Chargable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0" i="0" u="none" strike="noStrike">
                          <a:solidFill>
                            <a:srgbClr val="000000"/>
                          </a:solidFill>
                          <a:latin typeface="Calibri"/>
                        </a:rPr>
                        <a:t>0.30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191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Maximum permissible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rgbClr val="000000"/>
                          </a:solidFill>
                          <a:latin typeface="Calibri"/>
                        </a:rPr>
                        <a:t>1.50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27716">
                <a:tc rowSpan="2">
                  <a:txBody>
                    <a:bodyPr/>
                    <a:lstStyle/>
                    <a:p>
                      <a:pPr algn="ctr" fontAlgn="ctr"/>
                      <a:r>
                        <a:rPr lang="en-US" sz="1400" b="0" i="0" u="none" strike="noStrike">
                          <a:solidFill>
                            <a:srgbClr val="000000"/>
                          </a:solidFill>
                          <a:latin typeface="Calibri"/>
                        </a:rPr>
                        <a:t>4</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a:solidFill>
                            <a:srgbClr val="000000"/>
                          </a:solidFill>
                          <a:latin typeface="Calibri"/>
                        </a:rPr>
                        <a:t>Building Height with respect to road width</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D1 - Road width 12 </a:t>
                      </a:r>
                      <a:r>
                        <a:rPr lang="en-US" sz="1400" b="0" i="0" u="none" strike="noStrike" dirty="0" err="1">
                          <a:solidFill>
                            <a:srgbClr val="000000"/>
                          </a:solidFill>
                          <a:latin typeface="Calibri"/>
                        </a:rPr>
                        <a:t>mts</a:t>
                      </a:r>
                      <a:r>
                        <a:rPr lang="en-US" sz="1400" b="0" i="0" u="none" strike="noStrike" dirty="0">
                          <a:solidFill>
                            <a:srgbClr val="000000"/>
                          </a:solidFill>
                          <a:latin typeface="Calibri"/>
                        </a:rPr>
                        <a:t> and less than </a:t>
                      </a:r>
                      <a:r>
                        <a:rPr lang="en-US" sz="1400" b="0" i="0" u="none" strike="noStrike" dirty="0" smtClean="0">
                          <a:solidFill>
                            <a:srgbClr val="000000"/>
                          </a:solidFill>
                          <a:latin typeface="Calibri"/>
                        </a:rPr>
                        <a:t>18m</a:t>
                      </a:r>
                      <a:endParaRPr lang="en-US" sz="1400" b="0" i="0" u="none" strike="noStrike" dirty="0">
                        <a:solidFill>
                          <a:srgbClr val="000000"/>
                        </a:solidFill>
                        <a:latin typeface="Calibri"/>
                      </a:endParaRP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30 mts</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400" b="0" i="0" u="none" strike="noStrike">
                          <a:solidFill>
                            <a:srgbClr val="000000"/>
                          </a:solidFill>
                          <a:latin typeface="Calibri"/>
                        </a:rPr>
                        <a:t>Part II, Table 6.23</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0" i="0" u="none" strike="noStrike">
                          <a:solidFill>
                            <a:srgbClr val="000000"/>
                          </a:solidFill>
                          <a:latin typeface="Calibri"/>
                        </a:rPr>
                        <a:t>22</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716">
                <a:tc vMerge="1">
                  <a:txBody>
                    <a:bodyPr/>
                    <a:lstStyle/>
                    <a:p>
                      <a:endParaRPr lang="en-US"/>
                    </a:p>
                  </a:txBody>
                  <a:tcPr/>
                </a:tc>
                <a:tc vMerge="1">
                  <a:txBody>
                    <a:bodyPr/>
                    <a:lstStyle/>
                    <a:p>
                      <a:endParaRPr lang="en-US"/>
                    </a:p>
                  </a:txBody>
                  <a:tcPr/>
                </a:tc>
                <a:tc>
                  <a:txBody>
                    <a:bodyPr/>
                    <a:lstStyle/>
                    <a:p>
                      <a:pPr algn="l" fontAlgn="ctr"/>
                      <a:r>
                        <a:rPr lang="en-US" sz="1400" b="0" i="0" u="none" strike="noStrike" dirty="0">
                          <a:solidFill>
                            <a:srgbClr val="000000"/>
                          </a:solidFill>
                          <a:latin typeface="Calibri"/>
                        </a:rPr>
                        <a:t>D1 - Road width 18 </a:t>
                      </a:r>
                      <a:r>
                        <a:rPr lang="en-US" sz="1400" b="0" i="0" u="none" strike="noStrike" dirty="0" err="1">
                          <a:solidFill>
                            <a:srgbClr val="000000"/>
                          </a:solidFill>
                          <a:latin typeface="Calibri"/>
                        </a:rPr>
                        <a:t>mts</a:t>
                      </a:r>
                      <a:r>
                        <a:rPr lang="en-US" sz="1400" b="0" i="0" u="none" strike="noStrike" dirty="0">
                          <a:solidFill>
                            <a:srgbClr val="000000"/>
                          </a:solidFill>
                          <a:latin typeface="Calibri"/>
                        </a:rPr>
                        <a:t> and less than </a:t>
                      </a:r>
                      <a:r>
                        <a:rPr lang="en-US" sz="1400" b="0" i="0" u="none" strike="noStrike" dirty="0" smtClean="0">
                          <a:solidFill>
                            <a:srgbClr val="000000"/>
                          </a:solidFill>
                          <a:latin typeface="Calibri"/>
                        </a:rPr>
                        <a:t>36,</a:t>
                      </a:r>
                      <a:endParaRPr lang="en-US" sz="1400" b="0" i="0" u="none" strike="noStrike" dirty="0">
                        <a:solidFill>
                          <a:srgbClr val="000000"/>
                        </a:solidFill>
                        <a:latin typeface="Calibri"/>
                      </a:endParaRP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45 mts</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219122">
                <a:tc rowSpan="2">
                  <a:txBody>
                    <a:bodyPr/>
                    <a:lstStyle/>
                    <a:p>
                      <a:pPr algn="ctr" fontAlgn="ctr"/>
                      <a:r>
                        <a:rPr lang="en-US" sz="1400" b="0" i="0" u="none" strike="noStrike">
                          <a:solidFill>
                            <a:srgbClr val="000000"/>
                          </a:solidFill>
                          <a:latin typeface="Calibri"/>
                        </a:rPr>
                        <a:t>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a:solidFill>
                            <a:srgbClr val="000000"/>
                          </a:solidFill>
                          <a:latin typeface="Calibri"/>
                        </a:rPr>
                        <a:t>Rear &amp; Side Margin</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B.H. &gt; 16.5mt. &amp; B.H. ≤25mt.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4.00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400" b="0" i="0" u="none" strike="noStrike">
                          <a:solidFill>
                            <a:srgbClr val="000000"/>
                          </a:solidFill>
                          <a:latin typeface="Calibri"/>
                        </a:rPr>
                        <a:t>Part II, Table 6.26</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0" i="0" u="none" strike="noStrike">
                          <a:solidFill>
                            <a:srgbClr val="000000"/>
                          </a:solidFill>
                          <a:latin typeface="Calibri"/>
                        </a:rPr>
                        <a:t>24</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B.H. &gt; 25.0mt. &amp; B.H. ≤45mt.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6.00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432482">
                <a:tc>
                  <a:txBody>
                    <a:bodyPr/>
                    <a:lstStyle/>
                    <a:p>
                      <a:pPr algn="ctr" fontAlgn="ctr"/>
                      <a:r>
                        <a:rPr lang="en-US" sz="1400" b="0" i="0" u="none" strike="noStrike">
                          <a:solidFill>
                            <a:srgbClr val="000000"/>
                          </a:solidFill>
                          <a:latin typeface="Calibri"/>
                        </a:rPr>
                        <a:t>6</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Margin from Common Plot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dirty="0">
                          <a:solidFill>
                            <a:srgbClr val="000000"/>
                          </a:solidFill>
                          <a:latin typeface="Calibri"/>
                        </a:rPr>
                        <a:t>3.00 </a:t>
                      </a:r>
                      <a:r>
                        <a:rPr lang="en-US" sz="1400" b="0" i="0" u="none" strike="noStrike" dirty="0" err="1">
                          <a:solidFill>
                            <a:srgbClr val="000000"/>
                          </a:solidFill>
                          <a:latin typeface="Calibri"/>
                        </a:rPr>
                        <a:t>mt</a:t>
                      </a:r>
                      <a:r>
                        <a:rPr lang="en-US" sz="1400" b="0" i="0" u="none" strike="noStrike" dirty="0">
                          <a:solidFill>
                            <a:srgbClr val="000000"/>
                          </a:solidFill>
                          <a:latin typeface="Calibri"/>
                        </a:rPr>
                        <a:t>. in case of building height up to 25.0 </a:t>
                      </a:r>
                      <a:r>
                        <a:rPr lang="en-US" sz="1400" b="0" i="0" u="none" strike="noStrike" dirty="0" err="1">
                          <a:solidFill>
                            <a:srgbClr val="000000"/>
                          </a:solidFill>
                          <a:latin typeface="Calibri"/>
                        </a:rPr>
                        <a:t>mt</a:t>
                      </a:r>
                      <a:r>
                        <a:rPr lang="en-US" sz="1400" b="0" i="0" u="none" strike="noStrike" dirty="0">
                          <a:solidFill>
                            <a:srgbClr val="000000"/>
                          </a:solidFill>
                          <a:latin typeface="Calibri"/>
                        </a:rPr>
                        <a:t>. and 6.00 </a:t>
                      </a:r>
                      <a:r>
                        <a:rPr lang="en-US" sz="1400" b="0" i="0" u="none" strike="noStrike" dirty="0" err="1">
                          <a:solidFill>
                            <a:srgbClr val="000000"/>
                          </a:solidFill>
                          <a:latin typeface="Calibri"/>
                        </a:rPr>
                        <a:t>mt</a:t>
                      </a:r>
                      <a:r>
                        <a:rPr lang="en-US" sz="1400" b="0" i="0" u="none" strike="noStrike" dirty="0">
                          <a:solidFill>
                            <a:srgbClr val="000000"/>
                          </a:solidFill>
                          <a:latin typeface="Calibri"/>
                        </a:rPr>
                        <a:t>. in case </a:t>
                      </a:r>
                      <a:r>
                        <a:rPr lang="en-US" sz="1400" b="0" i="0" u="none" strike="noStrike" dirty="0" smtClean="0">
                          <a:solidFill>
                            <a:srgbClr val="000000"/>
                          </a:solidFill>
                          <a:latin typeface="Calibri"/>
                        </a:rPr>
                        <a:t>of</a:t>
                      </a:r>
                      <a:r>
                        <a:rPr lang="en-US" sz="1400" b="0" i="0" u="none" strike="noStrike" baseline="0" dirty="0" smtClean="0">
                          <a:solidFill>
                            <a:srgbClr val="000000"/>
                          </a:solidFill>
                          <a:latin typeface="Calibri"/>
                        </a:rPr>
                        <a:t> </a:t>
                      </a:r>
                      <a:r>
                        <a:rPr lang="en-US" sz="1400" b="0" i="0" u="none" strike="noStrike" dirty="0" smtClean="0">
                          <a:solidFill>
                            <a:srgbClr val="000000"/>
                          </a:solidFill>
                          <a:latin typeface="Calibri"/>
                        </a:rPr>
                        <a:t>building </a:t>
                      </a:r>
                      <a:r>
                        <a:rPr lang="en-US" sz="1400" b="0" i="0" u="none" strike="noStrike" dirty="0">
                          <a:solidFill>
                            <a:srgbClr val="000000"/>
                          </a:solidFill>
                          <a:latin typeface="Calibri"/>
                        </a:rPr>
                        <a:t>height more than 25.0 </a:t>
                      </a:r>
                      <a:r>
                        <a:rPr lang="en-US" sz="1400" b="0" i="0" u="none" strike="noStrike" dirty="0" err="1">
                          <a:solidFill>
                            <a:srgbClr val="000000"/>
                          </a:solidFill>
                          <a:latin typeface="Calibri"/>
                        </a:rPr>
                        <a:t>mt</a:t>
                      </a:r>
                      <a:r>
                        <a:rPr lang="en-US" sz="1400" b="0" i="0" u="none" strike="noStrike" dirty="0">
                          <a:solidFill>
                            <a:srgbClr val="000000"/>
                          </a:solidFill>
                          <a:latin typeface="Calibri"/>
                        </a:rPr>
                        <a: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400" b="0" i="0" u="none" strike="noStrike">
                          <a:solidFill>
                            <a:srgbClr val="000000"/>
                          </a:solidFill>
                          <a:latin typeface="Calibri"/>
                        </a:rPr>
                        <a:t>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rowSpan="5">
                  <a:txBody>
                    <a:bodyPr/>
                    <a:lstStyle/>
                    <a:p>
                      <a:pPr algn="ctr" fontAlgn="ctr"/>
                      <a:r>
                        <a:rPr lang="en-US" sz="1400" b="0" i="0" u="none" strike="noStrike">
                          <a:solidFill>
                            <a:srgbClr val="000000"/>
                          </a:solidFill>
                          <a:latin typeface="Calibri"/>
                        </a:rPr>
                        <a:t>7</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1400" b="0" i="0" u="none" strike="noStrike">
                          <a:solidFill>
                            <a:srgbClr val="000000"/>
                          </a:solidFill>
                          <a:latin typeface="Calibri"/>
                        </a:rPr>
                        <a:t>Internal road and approach to building and common plot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Length of road/ approach in mt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400" b="0" i="0" u="none" strike="noStrike">
                          <a:solidFill>
                            <a:srgbClr val="000000"/>
                          </a:solidFill>
                          <a:latin typeface="Calibri"/>
                        </a:rPr>
                        <a:t>Width of road/ approach in mt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rowSpan="5">
                  <a:txBody>
                    <a:bodyPr/>
                    <a:lstStyle/>
                    <a:p>
                      <a:pPr algn="ctr" fontAlgn="ctr"/>
                      <a:r>
                        <a:rPr lang="en-US" sz="1400" b="0" i="0" u="none" strike="noStrike">
                          <a:solidFill>
                            <a:srgbClr val="000000"/>
                          </a:solidFill>
                          <a:latin typeface="Calibri"/>
                        </a:rPr>
                        <a:t>Part II, Table 6.46</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sz="1400" b="0" i="0" u="none" strike="noStrike">
                          <a:solidFill>
                            <a:srgbClr val="000000"/>
                          </a:solidFill>
                          <a:latin typeface="Calibri"/>
                        </a:rPr>
                        <a:t>38</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Upto 45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6.00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219122">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Above 45 and upto 75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7.50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219122">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Above 75 and upto 150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9.00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219122">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Above 150 and upto 450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1400" b="0" i="0" u="none" strike="noStrike">
                          <a:solidFill>
                            <a:srgbClr val="000000"/>
                          </a:solidFill>
                          <a:latin typeface="Calibri"/>
                        </a:rPr>
                        <a:t>12.00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645842">
                <a:tc>
                  <a:txBody>
                    <a:bodyPr/>
                    <a:lstStyle/>
                    <a:p>
                      <a:pPr algn="ctr" fontAlgn="ctr"/>
                      <a:r>
                        <a:rPr lang="en-US" sz="1400" b="0" i="0" u="none" strike="noStrike">
                          <a:solidFill>
                            <a:srgbClr val="000000"/>
                          </a:solidFill>
                          <a:latin typeface="Calibri"/>
                        </a:rPr>
                        <a:t>8</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Minimum common plot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Other than Industrial, </a:t>
                      </a:r>
                      <a:r>
                        <a:rPr lang="en-US" sz="1400" b="0" i="0" u="none" strike="noStrike" dirty="0" smtClean="0">
                          <a:solidFill>
                            <a:srgbClr val="000000"/>
                          </a:solidFill>
                          <a:latin typeface="Calibri"/>
                        </a:rPr>
                        <a:t>Religious,</a:t>
                      </a:r>
                      <a:r>
                        <a:rPr lang="en-US" sz="1400" b="0" i="0" u="none" strike="noStrike" baseline="0" dirty="0" smtClean="0">
                          <a:solidFill>
                            <a:srgbClr val="000000"/>
                          </a:solidFill>
                          <a:latin typeface="Calibri"/>
                        </a:rPr>
                        <a:t> </a:t>
                      </a:r>
                      <a:r>
                        <a:rPr lang="en-US" sz="1400" b="0" i="0" u="none" strike="noStrike" dirty="0" smtClean="0">
                          <a:solidFill>
                            <a:srgbClr val="000000"/>
                          </a:solidFill>
                          <a:latin typeface="Calibri"/>
                        </a:rPr>
                        <a:t>Educational-1&amp;2</a:t>
                      </a:r>
                      <a:r>
                        <a:rPr lang="en-US" sz="1400" b="0" i="0" u="none" strike="noStrike" dirty="0">
                          <a:solidFill>
                            <a:srgbClr val="000000"/>
                          </a:solidFill>
                          <a:latin typeface="Calibri"/>
                        </a:rPr>
                        <a:t>, Institutional, Assembly, Public Institutional</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400" b="0" i="0" u="none" strike="noStrike">
                          <a:solidFill>
                            <a:srgbClr val="000000"/>
                          </a:solidFill>
                          <a:latin typeface="Calibri"/>
                        </a:rPr>
                        <a:t>10% of the area of Building-unit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1400" b="0" i="0" u="none" strike="noStrike">
                          <a:solidFill>
                            <a:srgbClr val="000000"/>
                          </a:solidFill>
                          <a:latin typeface="Calibri"/>
                        </a:rPr>
                        <a:t>Part II, Table 6.49</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40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rowSpan="5">
                  <a:txBody>
                    <a:bodyPr/>
                    <a:lstStyle/>
                    <a:p>
                      <a:pPr algn="ctr" fontAlgn="ctr"/>
                      <a:r>
                        <a:rPr lang="en-US" sz="1400" b="0" i="0" u="none" strike="noStrike">
                          <a:solidFill>
                            <a:srgbClr val="000000"/>
                          </a:solidFill>
                          <a:latin typeface="Calibri"/>
                        </a:rPr>
                        <a:t>9</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1400" b="0" i="0" u="none" strike="noStrike">
                          <a:solidFill>
                            <a:srgbClr val="000000"/>
                          </a:solidFill>
                          <a:latin typeface="Calibri"/>
                        </a:rPr>
                        <a:t>Parking</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l" fontAlgn="ctr"/>
                      <a:r>
                        <a:rPr lang="en-US" sz="1400" b="0" i="0" u="none" strike="noStrike" dirty="0">
                          <a:solidFill>
                            <a:srgbClr val="000000"/>
                          </a:solidFill>
                          <a:latin typeface="Calibri"/>
                        </a:rPr>
                        <a:t>Sports &amp; Leisure (SP&amp;L)</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latin typeface="Calibri"/>
                        </a:rPr>
                        <a:t>Minimum Parking Required</a:t>
                      </a:r>
                    </a:p>
                  </a:txBody>
                  <a:tcPr marL="5762" marR="5762" marT="576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25% of Building-unit area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sz="1400" b="0" i="0" u="none" strike="noStrike">
                          <a:solidFill>
                            <a:srgbClr val="000000"/>
                          </a:solidFill>
                          <a:latin typeface="Calibri"/>
                        </a:rPr>
                        <a:t>Part II, Table 6.44</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sz="1400" b="0" i="0" u="none" strike="noStrike">
                          <a:solidFill>
                            <a:srgbClr val="000000"/>
                          </a:solidFill>
                          <a:latin typeface="Calibri"/>
                        </a:rPr>
                        <a:t>35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l" fontAlgn="ctr"/>
                      <a:r>
                        <a:rPr lang="en-US" sz="1400" b="0" i="0" u="none" strike="noStrike">
                          <a:solidFill>
                            <a:srgbClr val="000000"/>
                          </a:solidFill>
                          <a:latin typeface="Calibri"/>
                        </a:rPr>
                        <a:t>Visitors parking</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10% of the required parking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43248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50% of the required visitors parking at the ground level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191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Car Parking</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50% of all required parking</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43248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algn="l" fontAlgn="ctr"/>
                      <a:r>
                        <a:rPr lang="en-US" sz="1400" b="0" i="0" u="none" strike="noStrike">
                          <a:solidFill>
                            <a:srgbClr val="000000"/>
                          </a:solidFill>
                          <a:latin typeface="Calibri"/>
                        </a:rPr>
                        <a:t>Parking area includes parking space, driveway and aisles but excludes approach road, vehicular lift and vehicular ramps</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vMerge="1">
                  <a:txBody>
                    <a:bodyPr/>
                    <a:lstStyle/>
                    <a:p>
                      <a:endParaRPr lang="en-US"/>
                    </a:p>
                  </a:txBody>
                  <a:tcPr/>
                </a:tc>
                <a:tc vMerge="1">
                  <a:txBody>
                    <a:bodyPr/>
                    <a:lstStyle/>
                    <a:p>
                      <a:endParaRPr lang="en-US"/>
                    </a:p>
                  </a:txBody>
                  <a:tcPr/>
                </a:tc>
              </a:tr>
              <a:tr h="645842">
                <a:tc rowSpan="2">
                  <a:txBody>
                    <a:bodyPr/>
                    <a:lstStyle/>
                    <a:p>
                      <a:pPr algn="ctr" fontAlgn="ctr"/>
                      <a:r>
                        <a:rPr lang="en-US" sz="1400" b="0" i="0" u="none" strike="noStrike">
                          <a:solidFill>
                            <a:srgbClr val="000000"/>
                          </a:solidFill>
                          <a:latin typeface="Calibri"/>
                        </a:rPr>
                        <a:t>10</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a:solidFill>
                            <a:srgbClr val="000000"/>
                          </a:solidFill>
                          <a:latin typeface="Calibri"/>
                        </a:rPr>
                        <a:t>Staircase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a:solidFill>
                            <a:srgbClr val="000000"/>
                          </a:solidFill>
                          <a:latin typeface="Calibri"/>
                        </a:rPr>
                        <a:t>Non Residential Use except assembly Use</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Building ht more than 25m</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Min Flight width - 2.0 M</a:t>
                      </a:r>
                      <a:br>
                        <a:rPr lang="en-US" sz="1400" b="0" i="0" u="none" strike="noStrike">
                          <a:solidFill>
                            <a:srgbClr val="000000"/>
                          </a:solidFill>
                          <a:latin typeface="Calibri"/>
                        </a:rPr>
                      </a:br>
                      <a:r>
                        <a:rPr lang="en-US" sz="1400" b="0" i="0" u="none" strike="noStrike">
                          <a:solidFill>
                            <a:srgbClr val="000000"/>
                          </a:solidFill>
                          <a:latin typeface="Calibri"/>
                        </a:rPr>
                        <a:t>Min Tread - 300 MM</a:t>
                      </a:r>
                      <a:br>
                        <a:rPr lang="en-US" sz="1400" b="0" i="0" u="none" strike="noStrike">
                          <a:solidFill>
                            <a:srgbClr val="000000"/>
                          </a:solidFill>
                          <a:latin typeface="Calibri"/>
                        </a:rPr>
                      </a:br>
                      <a:r>
                        <a:rPr lang="en-US" sz="1400" b="0" i="0" u="none" strike="noStrike">
                          <a:solidFill>
                            <a:srgbClr val="000000"/>
                          </a:solidFill>
                          <a:latin typeface="Calibri"/>
                        </a:rPr>
                        <a:t>Max Riser - 160 MM</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Part III, 13.2</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912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fontAlgn="ctr"/>
                      <a:r>
                        <a:rPr lang="en-US" sz="1400" b="0" i="0" u="none" strike="noStrike" dirty="0">
                          <a:solidFill>
                            <a:srgbClr val="000000"/>
                          </a:solidFill>
                          <a:latin typeface="Calibri"/>
                        </a:rPr>
                        <a:t>Travel Distance (</a:t>
                      </a:r>
                      <a:r>
                        <a:rPr lang="en-US" sz="1400" b="0" i="0" u="none" strike="noStrike" dirty="0" err="1">
                          <a:solidFill>
                            <a:srgbClr val="000000"/>
                          </a:solidFill>
                          <a:latin typeface="Calibri"/>
                        </a:rPr>
                        <a:t>mt</a:t>
                      </a:r>
                      <a:r>
                        <a:rPr lang="en-US" sz="1400" b="0" i="0" u="none" strike="noStrike" dirty="0">
                          <a:solidFill>
                            <a:srgbClr val="000000"/>
                          </a:solidFill>
                          <a:latin typeface="Calibri"/>
                        </a:rPr>
                        <a:t>)</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25.0 m</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 </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20858">
                <a:tc rowSpan="2">
                  <a:txBody>
                    <a:bodyPr/>
                    <a:lstStyle/>
                    <a:p>
                      <a:pPr algn="ctr" fontAlgn="ctr"/>
                      <a:r>
                        <a:rPr lang="en-US" sz="1400" b="0" i="0" u="none" strike="noStrike">
                          <a:solidFill>
                            <a:srgbClr val="000000"/>
                          </a:solidFill>
                          <a:latin typeface="Calibri"/>
                        </a:rPr>
                        <a:t>11</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Lifts and Elevators</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Non residential - </a:t>
                      </a:r>
                      <a:r>
                        <a:rPr lang="en-US" sz="1400" b="0" i="0" u="none" strike="noStrike" dirty="0" smtClean="0">
                          <a:solidFill>
                            <a:srgbClr val="000000"/>
                          </a:solidFill>
                          <a:latin typeface="Calibri"/>
                        </a:rPr>
                        <a:t>Ht </a:t>
                      </a:r>
                      <a:r>
                        <a:rPr lang="en-US" sz="1400" b="0" i="0" u="none" strike="noStrike" dirty="0">
                          <a:solidFill>
                            <a:srgbClr val="000000"/>
                          </a:solidFill>
                          <a:latin typeface="Calibri"/>
                        </a:rPr>
                        <a:t>of building </a:t>
                      </a:r>
                      <a:r>
                        <a:rPr lang="en-US" sz="1400" b="0" i="0" u="none" strike="noStrike" dirty="0" smtClean="0">
                          <a:solidFill>
                            <a:srgbClr val="000000"/>
                          </a:solidFill>
                          <a:latin typeface="Calibri"/>
                        </a:rPr>
                        <a:t>above10.0m</a:t>
                      </a:r>
                      <a:endParaRPr lang="en-US" sz="1400" b="0" i="0" u="none" strike="noStrike" dirty="0">
                        <a:solidFill>
                          <a:srgbClr val="000000"/>
                        </a:solidFill>
                        <a:latin typeface="Calibri"/>
                      </a:endParaRP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Min 1, or</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1400" b="0" i="0" u="none" strike="noStrike" dirty="0">
                          <a:solidFill>
                            <a:srgbClr val="000000"/>
                          </a:solidFill>
                          <a:latin typeface="Calibri"/>
                        </a:rPr>
                        <a:t>1 Lift per 1000sq.mt built-up area</a:t>
                      </a:r>
                      <a:br>
                        <a:rPr lang="en-US" sz="1400" b="0" i="0" u="none" strike="noStrike" dirty="0">
                          <a:solidFill>
                            <a:srgbClr val="000000"/>
                          </a:solidFill>
                          <a:latin typeface="Calibri"/>
                        </a:rPr>
                      </a:br>
                      <a:endParaRPr lang="en-US" sz="1400" b="0" i="0" u="none" strike="noStrike" dirty="0">
                        <a:solidFill>
                          <a:srgbClr val="000000"/>
                        </a:solidFill>
                        <a:latin typeface="Calibri"/>
                      </a:endParaRP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0" i="0" u="none" strike="noStrike">
                          <a:solidFill>
                            <a:srgbClr val="000000"/>
                          </a:solidFill>
                          <a:latin typeface="Calibri"/>
                        </a:rPr>
                        <a:t>Part III, 13.12.2</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0" i="0" u="none" strike="noStrike">
                          <a:solidFill>
                            <a:srgbClr val="000000"/>
                          </a:solidFill>
                          <a:latin typeface="Calibri"/>
                        </a:rPr>
                        <a:t>15</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07160">
                <a:tc vMerge="1">
                  <a:txBody>
                    <a:bodyPr/>
                    <a:lstStyle/>
                    <a:p>
                      <a:endParaRPr lang="en-US"/>
                    </a:p>
                  </a:txBody>
                  <a:tcPr/>
                </a:tc>
                <a:tc vMerge="1">
                  <a:txBody>
                    <a:bodyPr/>
                    <a:lstStyle/>
                    <a:p>
                      <a:endParaRPr lang="en-US"/>
                    </a:p>
                  </a:txBody>
                  <a:tcPr/>
                </a:tc>
                <a:tc>
                  <a:txBody>
                    <a:bodyPr/>
                    <a:lstStyle/>
                    <a:p>
                      <a:pPr algn="l" fontAlgn="ctr"/>
                      <a:r>
                        <a:rPr lang="en-US" sz="1400" b="0" i="0" u="none" strike="noStrike">
                          <a:solidFill>
                            <a:srgbClr val="000000"/>
                          </a:solidFill>
                          <a:latin typeface="Calibri"/>
                        </a:rPr>
                        <a:t>Non residential - Height of building above 25.0m</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latin typeface="Calibri"/>
                        </a:rPr>
                        <a:t>Min 2, or</a:t>
                      </a:r>
                    </a:p>
                  </a:txBody>
                  <a:tcPr marL="5762" marR="5762" marT="57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8" name="TextBox 7"/>
          <p:cNvSpPr txBox="1"/>
          <p:nvPr/>
        </p:nvSpPr>
        <p:spPr>
          <a:xfrm>
            <a:off x="556886" y="1081746"/>
            <a:ext cx="13357519" cy="3785640"/>
          </a:xfrm>
          <a:prstGeom prst="rect">
            <a:avLst/>
          </a:prstGeom>
          <a:noFill/>
        </p:spPr>
        <p:txBody>
          <a:bodyPr wrap="square" lIns="91428" tIns="45714" rIns="91428" bIns="45714" rtlCol="0">
            <a:spAutoFit/>
          </a:bodyPr>
          <a:lstStyle/>
          <a:p>
            <a:pPr>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 </a:t>
            </a:r>
            <a:r>
              <a:rPr lang="en-US" sz="2400" dirty="0" smtClean="0"/>
              <a:t>   </a:t>
            </a:r>
            <a:r>
              <a:rPr lang="en-US" sz="2400" b="1" dirty="0" smtClean="0"/>
              <a:t>Organization Chart for the Staff Working on the Project  - </a:t>
            </a:r>
            <a:r>
              <a:rPr lang="en-US" sz="2400" dirty="0" smtClean="0"/>
              <a:t>After modification and approval </a:t>
            </a:r>
          </a:p>
          <a:p>
            <a:r>
              <a:rPr lang="en-US" sz="2400" dirty="0" smtClean="0"/>
              <a:t>         from  clients  final architectural drawings shall be shared with allied agencies/teams </a:t>
            </a:r>
          </a:p>
          <a:p>
            <a:r>
              <a:rPr lang="en-US" sz="2400" dirty="0" smtClean="0"/>
              <a:t>          addressing other disciplines.</a:t>
            </a:r>
          </a:p>
          <a:p>
            <a:endParaRPr lang="en-US" sz="2400" dirty="0" smtClean="0"/>
          </a:p>
          <a:p>
            <a:r>
              <a:rPr lang="en-US" sz="2400" dirty="0" smtClean="0"/>
              <a:t>         The bidder will work with the agencies representing different disciplines and organization  </a:t>
            </a:r>
          </a:p>
          <a:p>
            <a:r>
              <a:rPr lang="en-US" sz="2400" dirty="0" smtClean="0"/>
              <a:t>         for work and communication will as provided under:</a:t>
            </a:r>
          </a:p>
          <a:p>
            <a:endParaRPr lang="en-US" sz="2400" b="1" dirty="0" smtClean="0"/>
          </a:p>
          <a:p>
            <a:endParaRPr lang="en-US" sz="2400" dirty="0" smtClean="0"/>
          </a:p>
          <a:p>
            <a:pPr defTabSz="914290" eaLnBrk="0" fontAlgn="base" hangingPunct="0">
              <a:spcBef>
                <a:spcPct val="0"/>
              </a:spcBef>
              <a:spcAft>
                <a:spcPct val="0"/>
              </a:spcAft>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pic>
        <p:nvPicPr>
          <p:cNvPr id="9" name="Picture 8" descr="\\192.168.1.100\working project\C\Methodology and Approach\ORGANISATION SHEET.jpg"/>
          <p:cNvPicPr/>
          <p:nvPr/>
        </p:nvPicPr>
        <p:blipFill>
          <a:blip r:embed="rId2" cstate="print"/>
          <a:srcRect t="30508" b="22548"/>
          <a:stretch>
            <a:fillRect/>
          </a:stretch>
        </p:blipFill>
        <p:spPr bwMode="auto">
          <a:xfrm>
            <a:off x="2150680" y="3823454"/>
            <a:ext cx="8727925" cy="5454953"/>
          </a:xfrm>
          <a:prstGeom prst="rect">
            <a:avLst/>
          </a:prstGeom>
          <a:noFill/>
          <a:ln w="9525">
            <a:noFill/>
            <a:miter lim="800000"/>
            <a:headEnd/>
            <a:tailEnd/>
          </a:ln>
        </p:spPr>
      </p:pic>
      <p:sp>
        <p:nvSpPr>
          <p:cNvPr id="10" name="TextBox 9"/>
          <p:cNvSpPr txBox="1"/>
          <p:nvPr/>
        </p:nvSpPr>
        <p:spPr>
          <a:xfrm>
            <a:off x="5565957" y="3510385"/>
            <a:ext cx="1593795" cy="376860"/>
          </a:xfrm>
          <a:prstGeom prst="rect">
            <a:avLst/>
          </a:prstGeom>
          <a:noFill/>
        </p:spPr>
        <p:txBody>
          <a:bodyPr wrap="square" lIns="68407" tIns="34203" rIns="68407" bIns="34203" rtlCol="0">
            <a:spAutoFit/>
          </a:bodyPr>
          <a:lstStyle/>
          <a:p>
            <a:r>
              <a:rPr lang="en-US" sz="2000" dirty="0" smtClean="0">
                <a:latin typeface="Arial Narrow" pitchFamily="34" charset="0"/>
              </a:rPr>
              <a:t>CLIENT</a:t>
            </a:r>
            <a:endParaRPr lang="en-US" sz="2000" dirty="0">
              <a:latin typeface="Arial Narrow" pitchFamily="34"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8" name="TextBox 7"/>
          <p:cNvSpPr txBox="1"/>
          <p:nvPr/>
        </p:nvSpPr>
        <p:spPr>
          <a:xfrm>
            <a:off x="556886" y="1081746"/>
            <a:ext cx="13357519" cy="8956286"/>
          </a:xfrm>
          <a:prstGeom prst="rect">
            <a:avLst/>
          </a:prstGeom>
          <a:noFill/>
        </p:spPr>
        <p:txBody>
          <a:bodyPr wrap="square" lIns="91428" tIns="45714" rIns="91428" bIns="45714" rtlCol="0">
            <a:spAutoFit/>
          </a:bodyPr>
          <a:lstStyle/>
          <a:p>
            <a:pPr>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Structure Design - </a:t>
            </a:r>
            <a:r>
              <a:rPr lang="en-US" sz="2400" dirty="0" smtClean="0"/>
              <a:t>The job of agency  will be to prepare structural design along with the </a:t>
            </a:r>
          </a:p>
          <a:p>
            <a:r>
              <a:rPr lang="en-US" sz="2400" dirty="0" smtClean="0"/>
              <a:t>         structural specification to withstand static/dynamic loads and seismic loads in accordance </a:t>
            </a:r>
          </a:p>
          <a:p>
            <a:r>
              <a:rPr lang="en-US" sz="2400" dirty="0" smtClean="0"/>
              <a:t>         with relevant IS Codes/ NBC.</a:t>
            </a:r>
          </a:p>
          <a:p>
            <a:endParaRPr lang="en-US" sz="2400" dirty="0" smtClean="0"/>
          </a:p>
          <a:p>
            <a:pPr>
              <a:buFont typeface="Wingdings" pitchFamily="2" charset="2"/>
              <a:buChar char="Ø"/>
            </a:pPr>
            <a:r>
              <a:rPr lang="en-US" sz="2400" b="1" dirty="0" smtClean="0"/>
              <a:t>    Mechanical, Electrical, and Plumbing Design - </a:t>
            </a:r>
            <a:r>
              <a:rPr lang="en-US" sz="2400" dirty="0" smtClean="0"/>
              <a:t>The agency will be preparing the design and   </a:t>
            </a:r>
            <a:br>
              <a:rPr lang="en-US" sz="2400" dirty="0" smtClean="0"/>
            </a:br>
            <a:r>
              <a:rPr lang="en-US" sz="2400" dirty="0" smtClean="0"/>
              <a:t>        specification for the provisions of power supply, back-up supply, water-supply, </a:t>
            </a:r>
          </a:p>
          <a:p>
            <a:r>
              <a:rPr lang="en-US" sz="2400" dirty="0" smtClean="0"/>
              <a:t>        sewerage disposal, and storm water disposal as per relevant DCR/NBC regulations.</a:t>
            </a:r>
          </a:p>
          <a:p>
            <a:pPr>
              <a:buFont typeface="Wingdings" pitchFamily="2" charset="2"/>
              <a:buChar char="Ø"/>
            </a:pPr>
            <a:endParaRPr lang="en-US" sz="2400" dirty="0" smtClean="0">
              <a:latin typeface="Arial" pitchFamily="34" charset="0"/>
              <a:cs typeface="Arial" pitchFamily="34" charset="0"/>
            </a:endParaRPr>
          </a:p>
          <a:p>
            <a:pPr>
              <a:buFont typeface="Wingdings" pitchFamily="2" charset="2"/>
              <a:buChar char="Ø"/>
            </a:pPr>
            <a:r>
              <a:rPr lang="en-US" sz="2400" b="1" dirty="0" smtClean="0"/>
              <a:t>     Information Exchange, Cross Disciplinary Communication, and Document Control Index: </a:t>
            </a:r>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pPr>
              <a:buFont typeface="Wingdings" pitchFamily="2" charset="2"/>
              <a:buChar char="Ø"/>
            </a:pPr>
            <a:endParaRPr lang="en-US" sz="2400" b="1" dirty="0" smtClean="0"/>
          </a:p>
          <a:p>
            <a:endParaRPr lang="en-US" sz="2400" b="1" dirty="0" smtClean="0"/>
          </a:p>
          <a:p>
            <a:pPr>
              <a:buFont typeface="Wingdings" pitchFamily="2" charset="2"/>
              <a:buChar char="Ø"/>
            </a:pPr>
            <a:r>
              <a:rPr lang="en-US" sz="2400" b="1" dirty="0" smtClean="0"/>
              <a:t>   Submission for Approval from Government Authorities: </a:t>
            </a:r>
            <a:r>
              <a:rPr lang="en-US" sz="2400" dirty="0" smtClean="0"/>
              <a:t>The bidder shall submit the </a:t>
            </a:r>
          </a:p>
          <a:p>
            <a:r>
              <a:rPr lang="en-US" sz="2400" dirty="0" smtClean="0"/>
              <a:t>       drawings to all the relevant government authorities mentioned in DCR as per their </a:t>
            </a:r>
          </a:p>
          <a:p>
            <a:r>
              <a:rPr lang="en-US" sz="2400" dirty="0" smtClean="0"/>
              <a:t>       requirement and obtain NOC as applicable.</a:t>
            </a:r>
          </a:p>
          <a:p>
            <a:pPr>
              <a:buFont typeface="Wingdings" pitchFamily="2" charset="2"/>
              <a:buChar char="Ø"/>
            </a:pPr>
            <a:endParaRPr lang="en-US" sz="2400" dirty="0" smtClean="0"/>
          </a:p>
          <a:p>
            <a:pPr>
              <a:buFont typeface="Wingdings" pitchFamily="2" charset="2"/>
              <a:buChar char="Ø"/>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graphicFrame>
        <p:nvGraphicFramePr>
          <p:cNvPr id="9" name="Table 8"/>
          <p:cNvGraphicFramePr>
            <a:graphicFrameLocks noGrp="1"/>
          </p:cNvGraphicFramePr>
          <p:nvPr/>
        </p:nvGraphicFramePr>
        <p:xfrm>
          <a:off x="697833" y="4497020"/>
          <a:ext cx="11698672" cy="2959901"/>
        </p:xfrm>
        <a:graphic>
          <a:graphicData uri="http://schemas.openxmlformats.org/drawingml/2006/table">
            <a:tbl>
              <a:tblPr/>
              <a:tblGrid>
                <a:gridCol w="11698672"/>
              </a:tblGrid>
              <a:tr h="422843">
                <a:tc>
                  <a:txBody>
                    <a:bodyPr/>
                    <a:lstStyle/>
                    <a:p>
                      <a:pPr algn="ctr" fontAlgn="b"/>
                      <a:r>
                        <a:rPr lang="en-US" sz="2400" b="0" i="0" u="none" strike="noStrike" dirty="0">
                          <a:solidFill>
                            <a:srgbClr val="000000"/>
                          </a:solidFill>
                          <a:latin typeface="Calibri"/>
                        </a:rPr>
                        <a:t>Joint meeting shall be set for inter-disciplinary discussion on initial design </a:t>
                      </a:r>
                    </a:p>
                  </a:txBody>
                  <a:tcPr marL="21141" marR="21141" marT="21141" marB="0" anchor="b">
                    <a:lnL>
                      <a:noFill/>
                    </a:lnL>
                    <a:lnR>
                      <a:noFill/>
                    </a:lnR>
                    <a:lnT>
                      <a:noFill/>
                    </a:lnT>
                    <a:lnB>
                      <a:noFill/>
                    </a:lnB>
                  </a:tcPr>
                </a:tc>
              </a:tr>
              <a:tr h="422843">
                <a:tc>
                  <a:txBody>
                    <a:bodyPr/>
                    <a:lstStyle/>
                    <a:p>
                      <a:pPr algn="ctr" fontAlgn="b"/>
                      <a:endParaRPr lang="en-US" sz="2400" b="0" i="0" u="none" strike="noStrike" dirty="0">
                        <a:solidFill>
                          <a:srgbClr val="000000"/>
                        </a:solidFill>
                        <a:latin typeface="Calibri"/>
                      </a:endParaRPr>
                    </a:p>
                  </a:txBody>
                  <a:tcPr marL="21141" marR="21141" marT="21141" marB="0" anchor="b">
                    <a:lnL>
                      <a:noFill/>
                    </a:lnL>
                    <a:lnR>
                      <a:noFill/>
                    </a:lnR>
                    <a:lnT>
                      <a:noFill/>
                    </a:lnT>
                    <a:lnB>
                      <a:noFill/>
                    </a:lnB>
                  </a:tcPr>
                </a:tc>
              </a:tr>
              <a:tr h="422843">
                <a:tc>
                  <a:txBody>
                    <a:bodyPr/>
                    <a:lstStyle/>
                    <a:p>
                      <a:pPr algn="ctr" fontAlgn="b"/>
                      <a:r>
                        <a:rPr lang="en-US" sz="2400" b="0" i="0" u="none" strike="noStrike" dirty="0">
                          <a:solidFill>
                            <a:srgbClr val="000000"/>
                          </a:solidFill>
                          <a:latin typeface="Calibri"/>
                        </a:rPr>
                        <a:t>Conclusion of final design after necessary changes </a:t>
                      </a:r>
                      <a:r>
                        <a:rPr lang="en-US" sz="2400" b="0" i="0" u="none" strike="noStrike" dirty="0" smtClean="0">
                          <a:solidFill>
                            <a:srgbClr val="000000"/>
                          </a:solidFill>
                          <a:latin typeface="Calibri"/>
                        </a:rPr>
                        <a:t>incorporated </a:t>
                      </a:r>
                      <a:r>
                        <a:rPr lang="en-US" sz="2400" b="0" i="0" u="none" strike="noStrike" dirty="0">
                          <a:solidFill>
                            <a:srgbClr val="000000"/>
                          </a:solidFill>
                          <a:latin typeface="Calibri"/>
                        </a:rPr>
                        <a:t>by agencies comments</a:t>
                      </a:r>
                    </a:p>
                  </a:txBody>
                  <a:tcPr marL="21141" marR="21141" marT="21141" marB="0" anchor="b">
                    <a:lnL>
                      <a:noFill/>
                    </a:lnL>
                    <a:lnR>
                      <a:noFill/>
                    </a:lnR>
                    <a:lnT>
                      <a:noFill/>
                    </a:lnT>
                    <a:lnB>
                      <a:noFill/>
                    </a:lnB>
                  </a:tcPr>
                </a:tc>
              </a:tr>
              <a:tr h="422843">
                <a:tc>
                  <a:txBody>
                    <a:bodyPr/>
                    <a:lstStyle/>
                    <a:p>
                      <a:pPr algn="ctr" fontAlgn="b"/>
                      <a:endParaRPr lang="en-US" sz="2400" b="0" i="0" u="none" strike="noStrike">
                        <a:solidFill>
                          <a:srgbClr val="000000"/>
                        </a:solidFill>
                        <a:latin typeface="Calibri"/>
                      </a:endParaRPr>
                    </a:p>
                  </a:txBody>
                  <a:tcPr marL="21141" marR="21141" marT="21141" marB="0" anchor="b">
                    <a:lnL>
                      <a:noFill/>
                    </a:lnL>
                    <a:lnR>
                      <a:noFill/>
                    </a:lnR>
                    <a:lnT>
                      <a:noFill/>
                    </a:lnT>
                    <a:lnB>
                      <a:noFill/>
                    </a:lnB>
                  </a:tcPr>
                </a:tc>
              </a:tr>
              <a:tr h="422843">
                <a:tc>
                  <a:txBody>
                    <a:bodyPr/>
                    <a:lstStyle/>
                    <a:p>
                      <a:pPr algn="ctr" fontAlgn="b"/>
                      <a:r>
                        <a:rPr lang="en-US" sz="2400" b="0" i="0" u="none" strike="noStrike">
                          <a:solidFill>
                            <a:srgbClr val="000000"/>
                          </a:solidFill>
                          <a:latin typeface="Calibri"/>
                        </a:rPr>
                        <a:t>Final design sharing with all agencies</a:t>
                      </a:r>
                    </a:p>
                  </a:txBody>
                  <a:tcPr marL="21141" marR="21141" marT="21141" marB="0" anchor="b">
                    <a:lnL>
                      <a:noFill/>
                    </a:lnL>
                    <a:lnR>
                      <a:noFill/>
                    </a:lnR>
                    <a:lnT>
                      <a:noFill/>
                    </a:lnT>
                    <a:lnB>
                      <a:noFill/>
                    </a:lnB>
                  </a:tcPr>
                </a:tc>
              </a:tr>
              <a:tr h="422843">
                <a:tc>
                  <a:txBody>
                    <a:bodyPr/>
                    <a:lstStyle/>
                    <a:p>
                      <a:pPr algn="ctr" fontAlgn="b"/>
                      <a:endParaRPr lang="en-US" sz="2400" b="0" i="0" u="none" strike="noStrike" dirty="0">
                        <a:solidFill>
                          <a:srgbClr val="000000"/>
                        </a:solidFill>
                        <a:latin typeface="Calibri"/>
                      </a:endParaRPr>
                    </a:p>
                  </a:txBody>
                  <a:tcPr marL="21141" marR="21141" marT="21141" marB="0" anchor="b">
                    <a:lnL>
                      <a:noFill/>
                    </a:lnL>
                    <a:lnR>
                      <a:noFill/>
                    </a:lnR>
                    <a:lnT>
                      <a:noFill/>
                    </a:lnT>
                    <a:lnB>
                      <a:noFill/>
                    </a:lnB>
                  </a:tcPr>
                </a:tc>
              </a:tr>
              <a:tr h="422843">
                <a:tc>
                  <a:txBody>
                    <a:bodyPr/>
                    <a:lstStyle/>
                    <a:p>
                      <a:pPr algn="ctr" fontAlgn="b"/>
                      <a:r>
                        <a:rPr lang="en-US" sz="2400" b="0" i="0" u="none" strike="noStrike" dirty="0">
                          <a:solidFill>
                            <a:srgbClr val="000000"/>
                          </a:solidFill>
                          <a:latin typeface="Calibri"/>
                        </a:rPr>
                        <a:t>Document control Index </a:t>
                      </a:r>
                      <a:r>
                        <a:rPr lang="en-US" sz="2400" b="0" i="0" u="none" strike="noStrike" dirty="0" smtClean="0">
                          <a:solidFill>
                            <a:srgbClr val="000000"/>
                          </a:solidFill>
                          <a:latin typeface="Calibri"/>
                        </a:rPr>
                        <a:t>preparation </a:t>
                      </a:r>
                      <a:r>
                        <a:rPr lang="en-US" sz="2400" b="0" i="0" u="none" strike="noStrike" dirty="0">
                          <a:solidFill>
                            <a:srgbClr val="000000"/>
                          </a:solidFill>
                          <a:latin typeface="Calibri"/>
                        </a:rPr>
                        <a:t>and submission by agencies</a:t>
                      </a:r>
                    </a:p>
                  </a:txBody>
                  <a:tcPr marL="21141" marR="21141" marT="21141" marB="0" anchor="b">
                    <a:lnL>
                      <a:noFill/>
                    </a:lnL>
                    <a:lnR>
                      <a:noFill/>
                    </a:lnR>
                    <a:lnT>
                      <a:noFill/>
                    </a:lnT>
                    <a:lnB>
                      <a:noFill/>
                    </a:lnB>
                  </a:tcPr>
                </a:tc>
              </a:tr>
            </a:tbl>
          </a:graphicData>
        </a:graphic>
      </p:graphicFrame>
      <p:cxnSp>
        <p:nvCxnSpPr>
          <p:cNvPr id="10" name="Straight Arrow Connector 9"/>
          <p:cNvCxnSpPr/>
          <p:nvPr/>
        </p:nvCxnSpPr>
        <p:spPr>
          <a:xfrm>
            <a:off x="6693539" y="4876496"/>
            <a:ext cx="0" cy="5312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93539" y="5787237"/>
            <a:ext cx="0" cy="5312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693539" y="6622082"/>
            <a:ext cx="0" cy="5312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410" name="Rectangle 2"/>
          <p:cNvSpPr>
            <a:spLocks noChangeArrowheads="1"/>
          </p:cNvSpPr>
          <p:nvPr/>
        </p:nvSpPr>
        <p:spPr bwMode="auto">
          <a:xfrm>
            <a:off x="0" y="-11460"/>
            <a:ext cx="184733" cy="480120"/>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10" name="TextBox 15"/>
          <p:cNvSpPr txBox="1"/>
          <p:nvPr/>
        </p:nvSpPr>
        <p:spPr>
          <a:xfrm>
            <a:off x="5044329" y="7563972"/>
            <a:ext cx="184733" cy="264676"/>
          </a:xfrm>
          <a:prstGeom prst="rect">
            <a:avLst/>
          </a:prstGeom>
          <a:noFill/>
        </p:spPr>
        <p:style>
          <a:lnRef idx="0">
            <a:scrgbClr r="0" g="0" b="0"/>
          </a:lnRef>
          <a:fillRef idx="0">
            <a:scrgbClr r="0" g="0" b="0"/>
          </a:fillRef>
          <a:effectRef idx="0">
            <a:scrgbClr r="0" g="0" b="0"/>
          </a:effectRef>
          <a:fontRef idx="minor">
            <a:schemeClr val="tx1"/>
          </a:fontRef>
        </p:style>
        <p:txBody>
          <a:bodyPr wrap="none" lIns="91428" tIns="45714" rIns="91428" bIns="45714"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dirty="0"/>
          </a:p>
        </p:txBody>
      </p:sp>
      <p:sp>
        <p:nvSpPr>
          <p:cNvPr id="11" name="TextBox 16"/>
          <p:cNvSpPr txBox="1"/>
          <p:nvPr/>
        </p:nvSpPr>
        <p:spPr>
          <a:xfrm>
            <a:off x="5044329" y="7563972"/>
            <a:ext cx="184733" cy="264676"/>
          </a:xfrm>
          <a:prstGeom prst="rect">
            <a:avLst/>
          </a:prstGeom>
          <a:noFill/>
        </p:spPr>
        <p:style>
          <a:lnRef idx="0">
            <a:scrgbClr r="0" g="0" b="0"/>
          </a:lnRef>
          <a:fillRef idx="0">
            <a:scrgbClr r="0" g="0" b="0"/>
          </a:fillRef>
          <a:effectRef idx="0">
            <a:scrgbClr r="0" g="0" b="0"/>
          </a:effectRef>
          <a:fontRef idx="minor">
            <a:schemeClr val="tx1"/>
          </a:fontRef>
        </p:style>
        <p:txBody>
          <a:bodyPr wrap="none" lIns="91428" tIns="45714" rIns="91428" bIns="45714"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dirty="0"/>
          </a:p>
        </p:txBody>
      </p:sp>
      <p:graphicFrame>
        <p:nvGraphicFramePr>
          <p:cNvPr id="13" name="Table 12"/>
          <p:cNvGraphicFramePr>
            <a:graphicFrameLocks noGrp="1"/>
          </p:cNvGraphicFramePr>
          <p:nvPr/>
        </p:nvGraphicFramePr>
        <p:xfrm>
          <a:off x="1239941" y="2371960"/>
          <a:ext cx="4181868" cy="5243928"/>
        </p:xfrm>
        <a:graphic>
          <a:graphicData uri="http://schemas.openxmlformats.org/drawingml/2006/table">
            <a:tbl>
              <a:tblPr/>
              <a:tblGrid>
                <a:gridCol w="396143"/>
                <a:gridCol w="3785725"/>
              </a:tblGrid>
              <a:tr h="218497">
                <a:tc>
                  <a:txBody>
                    <a:bodyPr/>
                    <a:lstStyle/>
                    <a:p>
                      <a:pPr algn="ctr" fontAlgn="ctr"/>
                      <a:r>
                        <a:rPr lang="en-US" sz="1300" b="1" i="0" u="none" strike="noStrike" dirty="0" err="1">
                          <a:solidFill>
                            <a:srgbClr val="000000"/>
                          </a:solidFill>
                          <a:latin typeface="Calibri"/>
                        </a:rPr>
                        <a:t>Sr.No</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t"/>
                      <a:r>
                        <a:rPr lang="en-US" sz="1300" b="1" i="0" u="none" strike="noStrike">
                          <a:solidFill>
                            <a:srgbClr val="000000"/>
                          </a:solidFill>
                          <a:latin typeface="Calibri"/>
                        </a:rPr>
                        <a:t>Description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218497">
                <a:tc gridSpan="2">
                  <a:txBody>
                    <a:bodyPr/>
                    <a:lstStyle/>
                    <a:p>
                      <a:pPr algn="ctr" fontAlgn="t"/>
                      <a:r>
                        <a:rPr lang="en-US" sz="1300" b="1" i="0" u="none" strike="noStrike" dirty="0">
                          <a:solidFill>
                            <a:srgbClr val="000000"/>
                          </a:solidFill>
                          <a:latin typeface="Calibri"/>
                        </a:rPr>
                        <a:t>Architecture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hMerge="1">
                  <a:txBody>
                    <a:bodyPr/>
                    <a:lstStyle/>
                    <a:p>
                      <a:endParaRPr lang="en-US"/>
                    </a:p>
                  </a:txBody>
                  <a:tcPr/>
                </a:tc>
              </a:tr>
              <a:tr h="218497">
                <a:tc>
                  <a:txBody>
                    <a:bodyPr/>
                    <a:lstStyle/>
                    <a:p>
                      <a:pPr algn="ctr" fontAlgn="ctr"/>
                      <a:r>
                        <a:rPr lang="en-US" sz="1300" b="0" i="0" u="none" strike="noStrike">
                          <a:solidFill>
                            <a:srgbClr val="000000"/>
                          </a:solidFill>
                          <a:latin typeface="Calibri"/>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dirty="0">
                          <a:solidFill>
                            <a:srgbClr val="000000"/>
                          </a:solidFill>
                          <a:latin typeface="Calibri"/>
                        </a:rPr>
                        <a:t>Design Basis Report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Site Plan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Working drawings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All Floor Plans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Terrace Floor Plan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Water Tank Machine Room Level Plan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Elevations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Sections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Indoor Sports hall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Outdoor sports fields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Swimming pool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Door - Window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Flooring, Skirting / Dado and Kitchen Platform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Staircase Detail / Pedestrian Ramp / Railing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Typical Parapet/ Terrace Parapet / Water Proofing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Toilet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Entry Gate &amp; Compound Wall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Schedule of Finishes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External Development And Landscape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Landscape Plan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8497">
                <a:tc>
                  <a:txBody>
                    <a:bodyPr/>
                    <a:lstStyle/>
                    <a:p>
                      <a:pPr algn="ctr" fontAlgn="ctr"/>
                      <a:r>
                        <a:rPr lang="en-US" sz="1300" b="0" i="0" u="none" strike="noStrike">
                          <a:solidFill>
                            <a:srgbClr val="000000"/>
                          </a:solidFill>
                          <a:latin typeface="Calibri"/>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dirty="0">
                          <a:solidFill>
                            <a:srgbClr val="000000"/>
                          </a:solidFill>
                          <a:latin typeface="Calibri"/>
                        </a:rPr>
                        <a:t>Paver, COP &amp; Forestation Section Detail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nvGraphicFramePr>
        <p:xfrm>
          <a:off x="7133310" y="2296071"/>
          <a:ext cx="4580140" cy="6754651"/>
        </p:xfrm>
        <a:graphic>
          <a:graphicData uri="http://schemas.openxmlformats.org/drawingml/2006/table">
            <a:tbl>
              <a:tblPr/>
              <a:tblGrid>
                <a:gridCol w="433871"/>
                <a:gridCol w="4146269"/>
              </a:tblGrid>
              <a:tr h="210098">
                <a:tc>
                  <a:txBody>
                    <a:bodyPr/>
                    <a:lstStyle/>
                    <a:p>
                      <a:pPr algn="ctr" fontAlgn="ctr"/>
                      <a:r>
                        <a:rPr lang="en-US" sz="1300" b="1" i="0" u="none" strike="noStrike" dirty="0" err="1">
                          <a:solidFill>
                            <a:srgbClr val="000000"/>
                          </a:solidFill>
                          <a:latin typeface="Calibri"/>
                        </a:rPr>
                        <a:t>Sr.No</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t"/>
                      <a:r>
                        <a:rPr lang="en-US" sz="1300" b="1" i="0" u="none" strike="noStrike">
                          <a:solidFill>
                            <a:srgbClr val="000000"/>
                          </a:solidFill>
                          <a:latin typeface="Calibri"/>
                        </a:rPr>
                        <a:t>Description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210098">
                <a:tc gridSpan="2">
                  <a:txBody>
                    <a:bodyPr/>
                    <a:lstStyle/>
                    <a:p>
                      <a:pPr algn="ctr" fontAlgn="t"/>
                      <a:r>
                        <a:rPr lang="en-US" sz="1300" b="1" i="0" u="none" strike="noStrike" dirty="0">
                          <a:solidFill>
                            <a:srgbClr val="000000"/>
                          </a:solidFill>
                          <a:latin typeface="Calibri"/>
                        </a:rPr>
                        <a:t>Plumbing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hMerge="1">
                  <a:txBody>
                    <a:bodyPr/>
                    <a:lstStyle/>
                    <a:p>
                      <a:endParaRPr lang="en-US"/>
                    </a:p>
                  </a:txBody>
                  <a:tcPr/>
                </a:tc>
              </a:tr>
              <a:tr h="210098">
                <a:tc>
                  <a:txBody>
                    <a:bodyPr/>
                    <a:lstStyle/>
                    <a:p>
                      <a:pPr algn="ctr" fontAlgn="ctr"/>
                      <a:r>
                        <a:rPr lang="en-US" sz="1300" b="0" i="0" u="none" strike="noStrike">
                          <a:solidFill>
                            <a:srgbClr val="000000"/>
                          </a:solidFill>
                          <a:latin typeface="Calibri"/>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Plumbing Design Basis Report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Diagram For Water Supply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Diagram For Sanitary Sewer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Diagram For Storm Water Drainage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Building Drawings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All Floor Water Supply Layout (including Enlarged Toilet details with sections)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613">
                <a:tc>
                  <a:txBody>
                    <a:bodyPr/>
                    <a:lstStyle/>
                    <a:p>
                      <a:pPr algn="ctr" fontAlgn="ctr"/>
                      <a:r>
                        <a:rPr lang="en-US" sz="1300" b="0" i="0" u="none" strike="noStrike">
                          <a:solidFill>
                            <a:srgbClr val="000000"/>
                          </a:solidFill>
                          <a:latin typeface="Calibri"/>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Terrace Water Supply Layout (including Sectional 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All  Floor Drainage Layout (including Enlarged Toilet details with sections)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Terrace Drainage Layout (including Sectional 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Plumbing External Development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Water Supply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Sanitary Sewer System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Strom Water Network</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Horticulture Water Supply Layout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Catch Basin, Rain Water Trenches, Rain Water Harvesting Pit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UG Tank (including sleeve 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OH Tank for cluster (including sleeve 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Pump House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098">
                <a:tc>
                  <a:txBody>
                    <a:bodyPr/>
                    <a:lstStyle/>
                    <a:p>
                      <a:pPr algn="ctr" fontAlgn="ctr"/>
                      <a:r>
                        <a:rPr lang="en-US" sz="1300" b="0" i="0" u="none" strike="noStrike">
                          <a:solidFill>
                            <a:srgbClr val="000000"/>
                          </a:solidFill>
                          <a:latin typeface="Calibri"/>
                        </a:rPr>
                        <a:t>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Co-ordinated Services Layout (For PHE +FF Services)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37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Misc Details Of PHE System (Gully Trap, Inspection Chamber, Manhole &amp; Valve Pit, Rain Water Khurrah, etc.)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Connection From Existing/ Municipal Sewer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Details Of Connection From Existing/ Municipal Water Supply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0196">
                <a:tc>
                  <a:txBody>
                    <a:bodyPr/>
                    <a:lstStyle/>
                    <a:p>
                      <a:pPr algn="ctr" fontAlgn="ctr"/>
                      <a:r>
                        <a:rPr lang="en-US" sz="1300" b="0" i="0" u="none" strike="noStrike">
                          <a:solidFill>
                            <a:srgbClr val="000000"/>
                          </a:solidFill>
                          <a:latin typeface="Calibri"/>
                        </a:rPr>
                        <a:t>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dirty="0">
                          <a:solidFill>
                            <a:srgbClr val="000000"/>
                          </a:solidFill>
                          <a:latin typeface="Calibri"/>
                        </a:rPr>
                        <a:t>Details Of Connection From Existing/ Municipal Storm/ Rain water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5" name="TextBox 14"/>
          <p:cNvSpPr txBox="1"/>
          <p:nvPr/>
        </p:nvSpPr>
        <p:spPr>
          <a:xfrm>
            <a:off x="556886" y="1081745"/>
            <a:ext cx="13357519" cy="1508093"/>
          </a:xfrm>
          <a:prstGeom prst="rect">
            <a:avLst/>
          </a:prstGeom>
          <a:noFill/>
        </p:spPr>
        <p:txBody>
          <a:bodyPr wrap="square" lIns="91428" tIns="45714" rIns="91428" bIns="45714" rtlCol="0">
            <a:spAutoFit/>
          </a:bodyPr>
          <a:lstStyle/>
          <a:p>
            <a:pPr>
              <a:buFont typeface="Wingdings" pitchFamily="2" charset="2"/>
              <a:buChar char="Ø"/>
            </a:pPr>
            <a:r>
              <a:rPr lang="en-US" sz="2400" dirty="0" smtClean="0">
                <a:latin typeface="Calibri" pitchFamily="34" charset="0"/>
                <a:ea typeface="Times New Roman" pitchFamily="18" charset="0"/>
                <a:cs typeface="Times New Roman" pitchFamily="18" charset="0"/>
              </a:rPr>
              <a:t>    </a:t>
            </a:r>
            <a:r>
              <a:rPr lang="en-US" sz="2400" b="1" dirty="0" smtClean="0"/>
              <a:t>Final Working Drawings: </a:t>
            </a:r>
            <a:r>
              <a:rPr lang="en-US" sz="2400" dirty="0" smtClean="0"/>
              <a:t> </a:t>
            </a:r>
            <a:r>
              <a:rPr lang="en-US" sz="2200" dirty="0" smtClean="0"/>
              <a:t>The bidder shall prepare and release detailed good for construction </a:t>
            </a:r>
          </a:p>
          <a:p>
            <a:r>
              <a:rPr lang="en-US" sz="2200" dirty="0" smtClean="0"/>
              <a:t>        drawings as per Master Document Control Index. A sample list of drawings to be provided is </a:t>
            </a:r>
          </a:p>
          <a:p>
            <a:r>
              <a:rPr lang="en-US" sz="2200" dirty="0" smtClean="0"/>
              <a:t>        as mentioned below:</a:t>
            </a:r>
          </a:p>
          <a:p>
            <a:pPr>
              <a:buFont typeface="Wingdings" pitchFamily="2" charset="2"/>
              <a:buChar char="Ø"/>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10" name="TextBox 15"/>
          <p:cNvSpPr txBox="1"/>
          <p:nvPr/>
        </p:nvSpPr>
        <p:spPr>
          <a:xfrm>
            <a:off x="5044329" y="7563972"/>
            <a:ext cx="184733" cy="264676"/>
          </a:xfrm>
          <a:prstGeom prst="rect">
            <a:avLst/>
          </a:prstGeom>
          <a:noFill/>
        </p:spPr>
        <p:style>
          <a:lnRef idx="0">
            <a:scrgbClr r="0" g="0" b="0"/>
          </a:lnRef>
          <a:fillRef idx="0">
            <a:scrgbClr r="0" g="0" b="0"/>
          </a:fillRef>
          <a:effectRef idx="0">
            <a:scrgbClr r="0" g="0" b="0"/>
          </a:effectRef>
          <a:fontRef idx="minor">
            <a:schemeClr val="tx1"/>
          </a:fontRef>
        </p:style>
        <p:txBody>
          <a:bodyPr wrap="none" lIns="91428" tIns="45714" rIns="91428" bIns="45714"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dirty="0"/>
          </a:p>
        </p:txBody>
      </p:sp>
      <p:sp>
        <p:nvSpPr>
          <p:cNvPr id="11" name="TextBox 16"/>
          <p:cNvSpPr txBox="1"/>
          <p:nvPr/>
        </p:nvSpPr>
        <p:spPr>
          <a:xfrm>
            <a:off x="5044329" y="7563972"/>
            <a:ext cx="184733" cy="264676"/>
          </a:xfrm>
          <a:prstGeom prst="rect">
            <a:avLst/>
          </a:prstGeom>
          <a:noFill/>
        </p:spPr>
        <p:style>
          <a:lnRef idx="0">
            <a:scrgbClr r="0" g="0" b="0"/>
          </a:lnRef>
          <a:fillRef idx="0">
            <a:scrgbClr r="0" g="0" b="0"/>
          </a:fillRef>
          <a:effectRef idx="0">
            <a:scrgbClr r="0" g="0" b="0"/>
          </a:effectRef>
          <a:fontRef idx="minor">
            <a:schemeClr val="tx1"/>
          </a:fontRef>
        </p:style>
        <p:txBody>
          <a:bodyPr wrap="none" lIns="91428" tIns="45714" rIns="91428" bIns="45714"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n-US" dirty="0"/>
          </a:p>
        </p:txBody>
      </p:sp>
      <p:graphicFrame>
        <p:nvGraphicFramePr>
          <p:cNvPr id="9" name="Table 8"/>
          <p:cNvGraphicFramePr>
            <a:graphicFrameLocks noGrp="1"/>
          </p:cNvGraphicFramePr>
          <p:nvPr/>
        </p:nvGraphicFramePr>
        <p:xfrm>
          <a:off x="1239942" y="1081745"/>
          <a:ext cx="4477807" cy="7805296"/>
        </p:xfrm>
        <a:graphic>
          <a:graphicData uri="http://schemas.openxmlformats.org/drawingml/2006/table">
            <a:tbl>
              <a:tblPr/>
              <a:tblGrid>
                <a:gridCol w="424178"/>
                <a:gridCol w="4053629"/>
              </a:tblGrid>
              <a:tr h="205402">
                <a:tc>
                  <a:txBody>
                    <a:bodyPr/>
                    <a:lstStyle/>
                    <a:p>
                      <a:pPr algn="ctr" fontAlgn="ctr"/>
                      <a:r>
                        <a:rPr lang="en-US" sz="1300" b="1" i="0" u="none" strike="noStrike" dirty="0" err="1">
                          <a:solidFill>
                            <a:srgbClr val="000000"/>
                          </a:solidFill>
                          <a:latin typeface="Calibri"/>
                        </a:rPr>
                        <a:t>Sr.No</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t"/>
                      <a:r>
                        <a:rPr lang="en-US" sz="1300" b="1" i="0" u="none" strike="noStrike" dirty="0">
                          <a:solidFill>
                            <a:srgbClr val="000000"/>
                          </a:solidFill>
                          <a:latin typeface="Calibri"/>
                        </a:rPr>
                        <a:t>Description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205402">
                <a:tc gridSpan="2">
                  <a:txBody>
                    <a:bodyPr/>
                    <a:lstStyle/>
                    <a:p>
                      <a:pPr algn="ctr" fontAlgn="t"/>
                      <a:r>
                        <a:rPr lang="en-US" sz="1300" b="1" i="0" u="none" strike="noStrike" dirty="0">
                          <a:solidFill>
                            <a:srgbClr val="000000"/>
                          </a:solidFill>
                          <a:latin typeface="Calibri"/>
                        </a:rPr>
                        <a:t>Fire Fighting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hMerge="1">
                  <a:txBody>
                    <a:bodyPr/>
                    <a:lstStyle/>
                    <a:p>
                      <a:endParaRPr lang="en-US"/>
                    </a:p>
                  </a:txBody>
                  <a:tcPr/>
                </a:tc>
              </a:tr>
              <a:tr h="205402">
                <a:tc>
                  <a:txBody>
                    <a:bodyPr/>
                    <a:lstStyle/>
                    <a:p>
                      <a:pPr algn="ctr" fontAlgn="ctr"/>
                      <a:r>
                        <a:rPr lang="en-US" sz="1300" b="0" i="0" u="none" strike="noStrike">
                          <a:solidFill>
                            <a:srgbClr val="000000"/>
                          </a:solidFill>
                          <a:latin typeface="Calibri"/>
                        </a:rPr>
                        <a:t>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Design Basis Report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Diagram For Fire Fighting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Building Drawings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808">
                <a:tc>
                  <a:txBody>
                    <a:bodyPr/>
                    <a:lstStyle/>
                    <a:p>
                      <a:pPr algn="ctr" fontAlgn="ctr"/>
                      <a:r>
                        <a:rPr lang="en-US" sz="1300" b="0" i="0" u="none" strike="noStrike">
                          <a:solidFill>
                            <a:srgbClr val="000000"/>
                          </a:solidFill>
                          <a:latin typeface="Calibri"/>
                        </a:rPr>
                        <a:t>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All Floor Fire Fighting Layout (including locations of fire extinguishers, Nos, Type, etc)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808">
                <a:tc>
                  <a:txBody>
                    <a:bodyPr/>
                    <a:lstStyle/>
                    <a:p>
                      <a:pPr algn="ctr" fontAlgn="ctr"/>
                      <a:r>
                        <a:rPr lang="en-US" sz="1300" b="0" i="0" u="none" strike="noStrike">
                          <a:solidFill>
                            <a:srgbClr val="000000"/>
                          </a:solidFill>
                          <a:latin typeface="Calibri"/>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Terrace Floor Fire Fighting Layout (including locations of fire extinguishers, Nos, Type, etc)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Fire Fighting Layout (with backup calculations)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808">
                <a:tc>
                  <a:txBody>
                    <a:bodyPr/>
                    <a:lstStyle/>
                    <a:p>
                      <a:pPr algn="ctr" fontAlgn="ctr"/>
                      <a:r>
                        <a:rPr lang="en-US" sz="1300" b="0" i="0" u="none" strike="noStrike">
                          <a:solidFill>
                            <a:srgbClr val="000000"/>
                          </a:solidFill>
                          <a:latin typeface="Calibri"/>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Misc Details Of Fire Fighting System (such as Fire Hydrants, Fire Hose Cabinets, Hose Reel, Fire Brigade Connection, etc)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gridSpan="2">
                  <a:txBody>
                    <a:bodyPr/>
                    <a:lstStyle/>
                    <a:p>
                      <a:pPr algn="ctr" fontAlgn="t"/>
                      <a:r>
                        <a:rPr lang="en-US" sz="1300" b="1" i="0" u="none" strike="noStrike" dirty="0">
                          <a:solidFill>
                            <a:srgbClr val="000000"/>
                          </a:solidFill>
                          <a:latin typeface="Calibri"/>
                        </a:rPr>
                        <a:t>Electrical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EF3"/>
                    </a:solidFill>
                  </a:tcPr>
                </a:tc>
                <a:tc hMerge="1">
                  <a:txBody>
                    <a:bodyPr/>
                    <a:lstStyle/>
                    <a:p>
                      <a:endParaRPr lang="en-US"/>
                    </a:p>
                  </a:txBody>
                  <a:tcPr/>
                </a:tc>
              </a:tr>
              <a:tr h="205402">
                <a:tc>
                  <a:txBody>
                    <a:bodyPr/>
                    <a:lstStyle/>
                    <a:p>
                      <a:pPr algn="ctr" fontAlgn="ctr"/>
                      <a:r>
                        <a:rPr lang="en-US" sz="1300" b="0" i="0" u="none" strike="noStrike">
                          <a:solidFill>
                            <a:srgbClr val="000000"/>
                          </a:solidFill>
                          <a:latin typeface="Calibri"/>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Design Basis Report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Transformer Sizing Calculation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DG Sizing Calculation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Power Flow Diagram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Schematic Telephone Riser Diagram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Detail Layout For Electrical/Meter Room And Sleeve Details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Building Drawing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Common Area All Floor Lighting And Power Control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808">
                <a:tc>
                  <a:txBody>
                    <a:bodyPr/>
                    <a:lstStyle/>
                    <a:p>
                      <a:pPr algn="ctr" fontAlgn="ctr"/>
                      <a:r>
                        <a:rPr lang="en-US" sz="1300" b="0" i="0" u="none" strike="noStrike">
                          <a:solidFill>
                            <a:srgbClr val="000000"/>
                          </a:solidFill>
                          <a:latin typeface="Calibri"/>
                        </a:rPr>
                        <a:t>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Common Area Terrace &amp; Machine Room Lighting And Power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Common Area All Floor Conduit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Common Area Typical Floor Conduit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Common Area Terrace &amp; Machine Room Conduit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Electrical &amp; ELV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1" i="0" u="none" strike="noStrike">
                          <a:solidFill>
                            <a:srgbClr val="000000"/>
                          </a:solidFill>
                          <a:latin typeface="Calibri"/>
                        </a:rPr>
                        <a:t>Electrical External Development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Cable Route And Substation Location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External Lighting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Lightning Protection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Earthing Detail Drawings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0808">
                <a:tc>
                  <a:txBody>
                    <a:bodyPr/>
                    <a:lstStyle/>
                    <a:p>
                      <a:pPr algn="ctr" fontAlgn="ctr"/>
                      <a:r>
                        <a:rPr lang="en-US" sz="1300" b="0" i="0" u="none" strike="noStrike">
                          <a:solidFill>
                            <a:srgbClr val="000000"/>
                          </a:solidFill>
                          <a:latin typeface="Calibri"/>
                        </a:rPr>
                        <a:t>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Typical Section Detail Drawing for DP Structure, Transformer Plinth, Earthing, Trench Section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DG room &amp; DG Section Detail Drawing plot wise.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Meter/Electrical Room  Section layout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a:solidFill>
                            <a:srgbClr val="000000"/>
                          </a:solidFill>
                          <a:latin typeface="Calibri"/>
                        </a:rPr>
                        <a:t>Section Detail Electrical/ELV Shaft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402">
                <a:tc>
                  <a:txBody>
                    <a:bodyPr/>
                    <a:lstStyle/>
                    <a:p>
                      <a:pPr algn="ctr" fontAlgn="ctr"/>
                      <a:r>
                        <a:rPr lang="en-US" sz="1300" b="0" i="0" u="none" strike="noStrike">
                          <a:solidFill>
                            <a:srgbClr val="000000"/>
                          </a:solidFill>
                          <a:latin typeface="Calibri"/>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300" b="0" i="0" u="none" strike="noStrike" dirty="0">
                          <a:solidFill>
                            <a:srgbClr val="000000"/>
                          </a:solidFill>
                          <a:latin typeface="Calibri"/>
                        </a:rPr>
                        <a:t>Main Single Line diagram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sp>
        <p:nvSpPr>
          <p:cNvPr id="17" name="TextBox 16"/>
          <p:cNvSpPr txBox="1"/>
          <p:nvPr/>
        </p:nvSpPr>
        <p:spPr>
          <a:xfrm>
            <a:off x="253305" y="339750"/>
            <a:ext cx="6375180" cy="435329"/>
          </a:xfrm>
          <a:prstGeom prst="rect">
            <a:avLst/>
          </a:prstGeom>
          <a:noFill/>
        </p:spPr>
        <p:txBody>
          <a:bodyPr wrap="square" lIns="68407" tIns="34203" rIns="68407" bIns="34203" rtlCol="0">
            <a:spAutoFit/>
          </a:bodyPr>
          <a:lstStyle/>
          <a:p>
            <a:r>
              <a:rPr lang="en-US" sz="2400" dirty="0" smtClean="0"/>
              <a:t>Methodology and work plan </a:t>
            </a:r>
            <a:endParaRPr lang="en-US" sz="2400" dirty="0"/>
          </a:p>
        </p:txBody>
      </p:sp>
      <p:sp>
        <p:nvSpPr>
          <p:cNvPr id="8" name="TextBox 7"/>
          <p:cNvSpPr txBox="1"/>
          <p:nvPr/>
        </p:nvSpPr>
        <p:spPr>
          <a:xfrm>
            <a:off x="556886" y="1081747"/>
            <a:ext cx="13357519" cy="5632299"/>
          </a:xfrm>
          <a:prstGeom prst="rect">
            <a:avLst/>
          </a:prstGeom>
          <a:noFill/>
        </p:spPr>
        <p:txBody>
          <a:bodyPr wrap="square" lIns="91428" tIns="45714" rIns="91428" bIns="45714" rtlCol="0">
            <a:spAutoFit/>
          </a:bodyPr>
          <a:lstStyle/>
          <a:p>
            <a:pPr>
              <a:buFont typeface="Wingdings" pitchFamily="2" charset="2"/>
              <a:buChar char="Ø"/>
            </a:pPr>
            <a:r>
              <a:rPr lang="en-US" sz="2400" dirty="0" smtClean="0">
                <a:latin typeface="Calibri" pitchFamily="34" charset="0"/>
                <a:cs typeface="Times New Roman" pitchFamily="18" charset="0"/>
              </a:rPr>
              <a:t>    </a:t>
            </a:r>
            <a:r>
              <a:rPr lang="en-US" sz="2400" b="1" dirty="0" smtClean="0"/>
              <a:t>Bill of Quantity and Estimate- </a:t>
            </a:r>
            <a:r>
              <a:rPr lang="en-US" sz="2400" dirty="0" smtClean="0"/>
              <a:t>Preparation of detail BOQ covering total construction cost of </a:t>
            </a:r>
          </a:p>
          <a:p>
            <a:r>
              <a:rPr lang="en-US" sz="2400" dirty="0" smtClean="0"/>
              <a:t>       all  buildings and external development.</a:t>
            </a:r>
          </a:p>
          <a:p>
            <a:pPr>
              <a:buFont typeface="Wingdings" pitchFamily="2" charset="2"/>
              <a:buChar char="Ø"/>
            </a:pPr>
            <a:endParaRPr lang="en-US" sz="2400" dirty="0" smtClean="0"/>
          </a:p>
          <a:p>
            <a:pPr>
              <a:buFont typeface="Wingdings" pitchFamily="2" charset="2"/>
              <a:buChar char="Ø"/>
            </a:pPr>
            <a:r>
              <a:rPr lang="en-US" sz="2400" b="1" dirty="0" smtClean="0"/>
              <a:t> </a:t>
            </a:r>
            <a:r>
              <a:rPr lang="en-US" sz="2400" dirty="0" smtClean="0"/>
              <a:t>   </a:t>
            </a:r>
            <a:r>
              <a:rPr lang="en-US" sz="2400" b="1" dirty="0" smtClean="0"/>
              <a:t>Periodical Site Visits during Construction: </a:t>
            </a:r>
            <a:r>
              <a:rPr lang="en-US" sz="2400" dirty="0" smtClean="0"/>
              <a:t> Periodical site visit and checking of to verify</a:t>
            </a:r>
          </a:p>
          <a:p>
            <a:r>
              <a:rPr lang="en-US" sz="2400" dirty="0" smtClean="0"/>
              <a:t>       ongoing construction with reference to already submitted IFC drawings and details.  Site visit </a:t>
            </a:r>
          </a:p>
          <a:p>
            <a:r>
              <a:rPr lang="en-US" sz="2400" dirty="0" smtClean="0"/>
              <a:t>       reports submission  to the client time to time.  </a:t>
            </a:r>
          </a:p>
          <a:p>
            <a:endParaRPr lang="en-US" sz="2400" b="1" dirty="0" smtClean="0"/>
          </a:p>
          <a:p>
            <a:pPr>
              <a:buFont typeface="Wingdings" pitchFamily="2" charset="2"/>
              <a:buChar char="Ø"/>
            </a:pPr>
            <a:r>
              <a:rPr lang="en-US" sz="2400" b="1" dirty="0" smtClean="0"/>
              <a:t>   Preparation and Submission of Completion Drawings: </a:t>
            </a:r>
            <a:r>
              <a:rPr lang="en-US" sz="2400" dirty="0" smtClean="0"/>
              <a:t> Preparation and submission of </a:t>
            </a:r>
          </a:p>
          <a:p>
            <a:r>
              <a:rPr lang="en-US" sz="2400" dirty="0" smtClean="0"/>
              <a:t>       completion  drawings for the project as per the client’s requirement.</a:t>
            </a:r>
            <a:br>
              <a:rPr lang="en-US" sz="2400" dirty="0" smtClean="0"/>
            </a:br>
            <a:r>
              <a:rPr lang="en-US" sz="2400" dirty="0" smtClean="0"/>
              <a:t>       The drawings shall represent the services as accurately as possible in order to make any </a:t>
            </a:r>
          </a:p>
          <a:p>
            <a:r>
              <a:rPr lang="en-US" sz="2400" dirty="0" smtClean="0"/>
              <a:t>       maintenance in future hassle free and convenient.</a:t>
            </a:r>
          </a:p>
          <a:p>
            <a:pPr>
              <a:buFont typeface="Wingdings" pitchFamily="2" charset="2"/>
              <a:buChar char="Ø"/>
            </a:pPr>
            <a:endParaRPr lang="en-US" sz="2400" dirty="0" smtClean="0"/>
          </a:p>
          <a:p>
            <a:pPr>
              <a:buFont typeface="Wingdings" pitchFamily="2" charset="2"/>
              <a:buChar char="Ø"/>
            </a:pPr>
            <a:endParaRPr lang="en-US" sz="2400" dirty="0" smtClean="0"/>
          </a:p>
          <a:p>
            <a:pPr>
              <a:buFont typeface="Wingdings" pitchFamily="2" charset="2"/>
              <a:buChar char="Ø"/>
            </a:pPr>
            <a:endParaRPr lang="en-US" sz="2400" dirty="0" smtClean="0">
              <a:latin typeface="Arial" pitchFamily="34" charset="0"/>
              <a:cs typeface="Arial" pitchFamily="34" charset="0"/>
            </a:endParaRPr>
          </a:p>
          <a:p>
            <a:pPr defTabSz="914290" eaLnBrk="0" fontAlgn="base" hangingPunct="0">
              <a:spcBef>
                <a:spcPct val="0"/>
              </a:spcBef>
              <a:spcAft>
                <a:spcPct val="0"/>
              </a:spcAft>
              <a:buFontTx/>
              <a:buChar char="•"/>
            </a:pPr>
            <a:endParaRPr lang="en-US" sz="2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057127" y="356188"/>
            <a:ext cx="3654027" cy="346083"/>
          </a:xfrm>
          <a:prstGeom prst="rect">
            <a:avLst/>
          </a:prstGeom>
          <a:noFill/>
        </p:spPr>
        <p:txBody>
          <a:bodyPr wrap="square" lIns="68407" tIns="34203" rIns="68407" bIns="34203" rtlCol="0">
            <a:spAutoFit/>
          </a:bodyPr>
          <a:lstStyle/>
          <a:p>
            <a:pPr algn="r"/>
            <a:r>
              <a:rPr lang="en-US" sz="1800" dirty="0" smtClean="0"/>
              <a:t>Adopted approach and methodology</a:t>
            </a:r>
            <a:endParaRPr lang="en-US" sz="1800" dirty="0"/>
          </a:p>
        </p:txBody>
      </p:sp>
      <p:graphicFrame>
        <p:nvGraphicFramePr>
          <p:cNvPr id="17" name="Table 16"/>
          <p:cNvGraphicFramePr>
            <a:graphicFrameLocks noGrp="1"/>
          </p:cNvGraphicFramePr>
          <p:nvPr/>
        </p:nvGraphicFramePr>
        <p:xfrm>
          <a:off x="463768" y="1764801"/>
          <a:ext cx="11856845" cy="5995703"/>
        </p:xfrm>
        <a:graphic>
          <a:graphicData uri="http://schemas.openxmlformats.org/drawingml/2006/table">
            <a:tbl>
              <a:tblPr/>
              <a:tblGrid>
                <a:gridCol w="998091"/>
                <a:gridCol w="3799965"/>
                <a:gridCol w="312655"/>
                <a:gridCol w="312655"/>
                <a:gridCol w="312655"/>
                <a:gridCol w="312655"/>
                <a:gridCol w="312655"/>
                <a:gridCol w="312655"/>
                <a:gridCol w="312655"/>
                <a:gridCol w="312655"/>
                <a:gridCol w="312655"/>
                <a:gridCol w="312655"/>
                <a:gridCol w="312655"/>
                <a:gridCol w="312655"/>
                <a:gridCol w="312655"/>
                <a:gridCol w="312655"/>
                <a:gridCol w="312655"/>
                <a:gridCol w="312655"/>
                <a:gridCol w="312655"/>
                <a:gridCol w="312655"/>
                <a:gridCol w="312655"/>
                <a:gridCol w="348732"/>
                <a:gridCol w="769612"/>
              </a:tblGrid>
              <a:tr h="498653">
                <a:tc gridSpan="23">
                  <a:txBody>
                    <a:bodyPr/>
                    <a:lstStyle/>
                    <a:p>
                      <a:pPr algn="ctr" fontAlgn="ctr"/>
                      <a:r>
                        <a:rPr lang="en-US" sz="1500" b="1" i="0" u="none" strike="noStrike">
                          <a:solidFill>
                            <a:srgbClr val="000000"/>
                          </a:solidFill>
                          <a:latin typeface="Calibri"/>
                        </a:rPr>
                        <a:t>Time Frame for the Milestones Defined for the Project / Work Plan: </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712361">
                <a:tc rowSpan="2">
                  <a:txBody>
                    <a:bodyPr/>
                    <a:lstStyle/>
                    <a:p>
                      <a:pPr algn="ctr" fontAlgn="ctr"/>
                      <a:r>
                        <a:rPr lang="en-US" sz="1400" b="1" i="0" u="none" strike="noStrike">
                          <a:solidFill>
                            <a:srgbClr val="000000"/>
                          </a:solidFill>
                          <a:latin typeface="Calibri"/>
                        </a:rPr>
                        <a:t>Milestone</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US" sz="1400" b="1" i="0" u="none" strike="noStrike">
                          <a:solidFill>
                            <a:srgbClr val="000000"/>
                          </a:solidFill>
                          <a:latin typeface="Calibri"/>
                        </a:rPr>
                        <a:t>Activities </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0">
                  <a:txBody>
                    <a:bodyPr/>
                    <a:lstStyle/>
                    <a:p>
                      <a:pPr algn="ctr" fontAlgn="ctr"/>
                      <a:r>
                        <a:rPr lang="en-US" sz="1400" b="1" i="0" u="none" strike="noStrike">
                          <a:solidFill>
                            <a:srgbClr val="000000"/>
                          </a:solidFill>
                          <a:latin typeface="Calibri"/>
                        </a:rPr>
                        <a:t>Weeks (in the form of a Bar Chart)</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1400" b="1" i="0" u="none" strike="noStrike">
                          <a:solidFill>
                            <a:srgbClr val="000000"/>
                          </a:solidFill>
                          <a:latin typeface="Calibri"/>
                        </a:rPr>
                        <a:t>Number of Weeks </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27">
                <a:tc vMerge="1">
                  <a:txBody>
                    <a:bodyPr/>
                    <a:lstStyle/>
                    <a:p>
                      <a:endParaRPr lang="en-US"/>
                    </a:p>
                  </a:txBody>
                  <a:tcPr/>
                </a:tc>
                <a:tc vMerge="1">
                  <a:txBody>
                    <a:bodyPr/>
                    <a:lstStyle/>
                    <a:p>
                      <a:endParaRPr lang="en-US"/>
                    </a:p>
                  </a:txBody>
                  <a:tcPr/>
                </a:tc>
                <a:tc>
                  <a:txBody>
                    <a:bodyPr/>
                    <a:lstStyle/>
                    <a:p>
                      <a:pPr algn="ctr" fontAlgn="ctr"/>
                      <a:r>
                        <a:rPr lang="en-US" sz="1400" b="1" i="0" u="none" strike="noStrike">
                          <a:solidFill>
                            <a:srgbClr val="000000"/>
                          </a:solidFill>
                          <a:latin typeface="Calibri"/>
                        </a:rPr>
                        <a:t>1</a:t>
                      </a:r>
                    </a:p>
                  </a:txBody>
                  <a:tcPr marL="11873" marR="11873" marT="1187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2</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3</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4</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5</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6</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7</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8</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9</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10</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11</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12</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13</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14</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15</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16</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17</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18</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19</a:t>
                      </a:r>
                    </a:p>
                  </a:txBody>
                  <a:tcPr marL="11873" marR="11873" marT="118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latin typeface="Calibri"/>
                        </a:rPr>
                        <a:t>20</a:t>
                      </a:r>
                    </a:p>
                  </a:txBody>
                  <a:tcPr marL="11873" marR="11873" marT="1187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r>
              <a:tr h="522397">
                <a:tc>
                  <a:txBody>
                    <a:bodyPr/>
                    <a:lstStyle/>
                    <a:p>
                      <a:pPr algn="ctr" fontAlgn="ctr"/>
                      <a:r>
                        <a:rPr lang="en-US" sz="1400" b="0" i="0" u="none" strike="noStrike">
                          <a:solidFill>
                            <a:srgbClr val="000000"/>
                          </a:solidFill>
                          <a:latin typeface="Calibri"/>
                        </a:rPr>
                        <a:t>1</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Key plan, concept plan and site layout</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2</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4907">
                <a:tc>
                  <a:txBody>
                    <a:bodyPr/>
                    <a:lstStyle/>
                    <a:p>
                      <a:pPr algn="ctr" fontAlgn="ctr"/>
                      <a:r>
                        <a:rPr lang="en-US" sz="1400" b="0" i="0" u="none" strike="noStrike">
                          <a:solidFill>
                            <a:srgbClr val="000000"/>
                          </a:solidFill>
                          <a:latin typeface="Calibri"/>
                        </a:rPr>
                        <a:t>2</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Final Master Plan, Presentation drawings and Cost estimates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3</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12361">
                <a:tc>
                  <a:txBody>
                    <a:bodyPr/>
                    <a:lstStyle/>
                    <a:p>
                      <a:pPr algn="ctr" fontAlgn="ctr"/>
                      <a:r>
                        <a:rPr lang="en-US" sz="1400" b="0" i="0" u="none" strike="noStrike">
                          <a:solidFill>
                            <a:srgbClr val="000000"/>
                          </a:solidFill>
                          <a:latin typeface="Calibri"/>
                        </a:rPr>
                        <a:t>3</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Working drawings Plans, sections, elevations for building Unit, Excavation &amp; Foundation Drawings, and all structural drawings.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4</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926">
                <a:tc>
                  <a:txBody>
                    <a:bodyPr/>
                    <a:lstStyle/>
                    <a:p>
                      <a:pPr algn="ctr" fontAlgn="ctr"/>
                      <a:r>
                        <a:rPr lang="en-US" sz="1400" b="0" i="0" u="none" strike="noStrike">
                          <a:solidFill>
                            <a:srgbClr val="000000"/>
                          </a:solidFill>
                          <a:latin typeface="Calibri"/>
                        </a:rPr>
                        <a:t>4</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Working drawings for utilities and services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4</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926">
                <a:tc>
                  <a:txBody>
                    <a:bodyPr/>
                    <a:lstStyle/>
                    <a:p>
                      <a:pPr algn="ctr" fontAlgn="ctr"/>
                      <a:r>
                        <a:rPr lang="en-US" sz="1400" b="0" i="0" u="none" strike="noStrike">
                          <a:solidFill>
                            <a:srgbClr val="000000"/>
                          </a:solidFill>
                          <a:latin typeface="Calibri"/>
                        </a:rPr>
                        <a:t>5</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Landscape drawings and utilities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2</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9888">
                <a:tc>
                  <a:txBody>
                    <a:bodyPr/>
                    <a:lstStyle/>
                    <a:p>
                      <a:pPr algn="ctr" fontAlgn="ctr"/>
                      <a:r>
                        <a:rPr lang="en-US" sz="1400" b="0" i="0" u="none" strike="noStrike">
                          <a:solidFill>
                            <a:srgbClr val="000000"/>
                          </a:solidFill>
                          <a:latin typeface="Calibri"/>
                        </a:rPr>
                        <a:t>6</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Draft tender drawing and document &amp; Tender Process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a:solidFill>
                            <a:srgbClr val="000000"/>
                          </a:solidFill>
                          <a:latin typeface="Calibri"/>
                        </a:rPr>
                        <a:t>2</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926">
                <a:tc>
                  <a:txBody>
                    <a:bodyPr/>
                    <a:lstStyle/>
                    <a:p>
                      <a:pPr algn="ctr" fontAlgn="ctr"/>
                      <a:r>
                        <a:rPr lang="en-US" sz="1400" b="0" i="0" u="none" strike="noStrike">
                          <a:solidFill>
                            <a:srgbClr val="000000"/>
                          </a:solidFill>
                          <a:latin typeface="Calibri"/>
                        </a:rPr>
                        <a:t>7</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Submission drawings to local authorities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000000"/>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t"/>
                      <a:r>
                        <a:rPr lang="en-US" sz="1400" b="0" i="0" u="none" strike="noStrike">
                          <a:solidFill>
                            <a:srgbClr val="9C0006"/>
                          </a:solidFill>
                          <a:latin typeface="Calibri"/>
                        </a:rPr>
                        <a:t> </a:t>
                      </a:r>
                    </a:p>
                  </a:txBody>
                  <a:tcPr marL="11873" marR="11873" marT="1187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400" b="0" i="0" u="none" strike="noStrike">
                          <a:solidFill>
                            <a:srgbClr val="000000"/>
                          </a:solidFill>
                          <a:latin typeface="Calibri"/>
                        </a:rPr>
                        <a:t>3</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29251">
                <a:tc>
                  <a:txBody>
                    <a:bodyPr/>
                    <a:lstStyle/>
                    <a:p>
                      <a:pPr algn="ctr" fontAlgn="ctr"/>
                      <a:r>
                        <a:rPr lang="en-US" sz="1400" b="0" i="0" u="none" strike="noStrike">
                          <a:solidFill>
                            <a:srgbClr val="000000"/>
                          </a:solidFill>
                          <a:latin typeface="Calibri"/>
                        </a:rPr>
                        <a:t>9</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Periodic Site visit to ensure Construction as per drawings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0">
                  <a:txBody>
                    <a:bodyPr/>
                    <a:lstStyle/>
                    <a:p>
                      <a:pPr algn="ctr" fontAlgn="ctr"/>
                      <a:r>
                        <a:rPr lang="en-US" sz="1400" b="0" i="0" u="none" strike="noStrike">
                          <a:solidFill>
                            <a:srgbClr val="000000"/>
                          </a:solidFill>
                          <a:latin typeface="Calibri"/>
                        </a:rPr>
                        <a:t>Till constrction is on-going</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400" b="0" i="0" u="none" strike="noStrike">
                          <a:solidFill>
                            <a:srgbClr val="000000"/>
                          </a:solidFill>
                          <a:latin typeface="Calibri"/>
                        </a:rPr>
                        <a:t> </a:t>
                      </a:r>
                    </a:p>
                  </a:txBody>
                  <a:tcPr marL="11873" marR="11873" marT="11873"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6780">
                <a:tc>
                  <a:txBody>
                    <a:bodyPr/>
                    <a:lstStyle/>
                    <a:p>
                      <a:pPr algn="ctr" fontAlgn="ctr"/>
                      <a:r>
                        <a:rPr lang="en-US" sz="1400" b="0" i="0" u="none" strike="noStrike">
                          <a:solidFill>
                            <a:srgbClr val="000000"/>
                          </a:solidFill>
                          <a:latin typeface="Calibri"/>
                        </a:rPr>
                        <a:t>10</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US" sz="1400" b="0" i="0" u="none" strike="noStrike">
                          <a:solidFill>
                            <a:srgbClr val="000000"/>
                          </a:solidFill>
                          <a:latin typeface="Calibri"/>
                        </a:rPr>
                        <a:t>Preparation and submission of completion drawings</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0">
                  <a:txBody>
                    <a:bodyPr/>
                    <a:lstStyle/>
                    <a:p>
                      <a:pPr algn="ctr" fontAlgn="ctr"/>
                      <a:r>
                        <a:rPr lang="en-US" sz="1400" b="0" i="0" u="none" strike="noStrike">
                          <a:solidFill>
                            <a:srgbClr val="000000"/>
                          </a:solidFill>
                          <a:latin typeface="Calibri"/>
                        </a:rPr>
                        <a:t>Three weeks after Completion</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r>
                        <a:rPr lang="en-US" sz="1400" b="0" i="0" u="none" strike="noStrike" dirty="0">
                          <a:solidFill>
                            <a:srgbClr val="000000"/>
                          </a:solidFill>
                          <a:latin typeface="Calibri"/>
                        </a:rPr>
                        <a:t> </a:t>
                      </a:r>
                    </a:p>
                  </a:txBody>
                  <a:tcPr marL="11873" marR="11873" marT="1187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226823"/>
            <a:ext cx="4800600" cy="5016746"/>
          </a:xfrm>
          <a:prstGeom prst="rect">
            <a:avLst/>
          </a:prstGeom>
          <a:noFill/>
        </p:spPr>
        <p:txBody>
          <a:bodyPr wrap="square" lIns="91428" tIns="45714" rIns="91428" bIns="45714" rtlCol="0">
            <a:spAutoFit/>
          </a:bodyPr>
          <a:lstStyle/>
          <a:p>
            <a:pPr marL="342859" indent="-342859" algn="ctr"/>
            <a:r>
              <a:rPr lang="en-US" sz="2000" dirty="0">
                <a:cs typeface="Arial" pitchFamily="34" charset="0"/>
              </a:rPr>
              <a:t>Project </a:t>
            </a:r>
            <a:r>
              <a:rPr lang="en-US" sz="2000"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Site introduction</a:t>
            </a:r>
            <a:endParaRPr lang="en-US" sz="2000"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a:t>
            </a:r>
            <a:r>
              <a:rPr lang="en-US" sz="2000" b="1" dirty="0" smtClean="0">
                <a:cs typeface="Arial" pitchFamily="34" charset="0"/>
              </a:rPr>
              <a:t>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2150681" y="246900"/>
          <a:ext cx="8652029" cy="8796668"/>
        </p:xfrm>
        <a:graphic>
          <a:graphicData uri="http://schemas.openxmlformats.org/drawingml/2006/table">
            <a:tbl>
              <a:tblPr/>
              <a:tblGrid>
                <a:gridCol w="463330"/>
                <a:gridCol w="2805715"/>
                <a:gridCol w="1071448"/>
                <a:gridCol w="167314"/>
                <a:gridCol w="2767105"/>
                <a:gridCol w="1377117"/>
              </a:tblGrid>
              <a:tr h="131675">
                <a:tc>
                  <a:txBody>
                    <a:bodyPr/>
                    <a:lstStyle/>
                    <a:p>
                      <a:pPr algn="l" fontAlgn="t"/>
                      <a:endParaRPr lang="en-US" sz="1050" b="0" i="0" u="none" strike="noStrike" dirty="0">
                        <a:latin typeface="Calibri"/>
                      </a:endParaRP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50" b="0" i="0" u="none" strike="noStrike">
                        <a:latin typeface="Calibri"/>
                      </a:endParaRP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50" b="1" i="0" u="none" strike="noStrike">
                        <a:latin typeface="Calibri"/>
                      </a:endParaRP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50" b="1" i="0" u="none" strike="noStrike">
                        <a:latin typeface="Calibri"/>
                      </a:endParaRP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t"/>
                      <a:endParaRPr lang="en-US" sz="1050" b="1" i="0" u="none" strike="noStrike">
                        <a:latin typeface="Calibri"/>
                      </a:endParaRP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19-Aug-19</a:t>
                      </a:r>
                    </a:p>
                  </a:txBody>
                  <a:tcPr marL="4701" marR="4701" marT="4701" marB="0">
                    <a:lnL>
                      <a:noFill/>
                    </a:lnL>
                    <a:lnR>
                      <a:noFill/>
                    </a:lnR>
                    <a:lnT>
                      <a:noFill/>
                    </a:lnT>
                    <a:lnB w="6350" cap="flat" cmpd="sng" algn="ctr">
                      <a:solidFill>
                        <a:srgbClr val="000000"/>
                      </a:solidFill>
                      <a:prstDash val="solid"/>
                      <a:round/>
                      <a:headEnd type="none" w="med" len="med"/>
                      <a:tailEnd type="none" w="med" len="med"/>
                    </a:lnB>
                  </a:tcPr>
                </a:tc>
              </a:tr>
              <a:tr h="326052">
                <a:tc gridSpan="6">
                  <a:txBody>
                    <a:bodyPr/>
                    <a:lstStyle/>
                    <a:p>
                      <a:pPr algn="ctr" fontAlgn="t"/>
                      <a:r>
                        <a:rPr lang="en-US" sz="1050" b="1" i="0" u="none" strike="noStrike" dirty="0">
                          <a:latin typeface="Calibri"/>
                        </a:rPr>
                        <a:t>Subject : Budgetary Estimate For Development and construction of Sports Facilities (Complex) in the Campus of Gujarat National Law University, </a:t>
                      </a:r>
                      <a:r>
                        <a:rPr lang="en-US" sz="1050" b="1" i="0" u="none" strike="noStrike" dirty="0" err="1">
                          <a:latin typeface="Calibri"/>
                        </a:rPr>
                        <a:t>Gandhinagar</a:t>
                      </a:r>
                      <a:endParaRPr lang="en-US" sz="1050" b="1" i="0" u="none" strike="noStrike" dirty="0">
                        <a:latin typeface="Calibri"/>
                      </a:endParaRP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1837">
                <a:tc>
                  <a:txBody>
                    <a:bodyPr/>
                    <a:lstStyle/>
                    <a:p>
                      <a:pPr algn="ctr" fontAlgn="t"/>
                      <a:r>
                        <a:rPr lang="en-US" sz="1050" b="1" i="0" u="none" strike="noStrike">
                          <a:solidFill>
                            <a:srgbClr val="000000"/>
                          </a:solidFill>
                          <a:latin typeface="Calibri"/>
                        </a:rPr>
                        <a:t>No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solidFill>
                            <a:srgbClr val="000000"/>
                          </a:solidFill>
                          <a:latin typeface="Calibri"/>
                        </a:rPr>
                        <a:t>Description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Option 1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t"/>
                      <a:r>
                        <a:rPr lang="en-US" sz="1050" b="1" i="0" u="none" strike="noStrike">
                          <a:solidFill>
                            <a:srgbClr val="000000"/>
                          </a:solidFill>
                          <a:latin typeface="Calibri"/>
                        </a:rPr>
                        <a:t>Description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Option 2</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1837">
                <a:tc>
                  <a:txBody>
                    <a:bodyPr/>
                    <a:lstStyle/>
                    <a:p>
                      <a:pPr algn="ctr" fontAlgn="t"/>
                      <a:r>
                        <a:rPr lang="en-US" sz="1050" b="1" i="0" u="none" strike="noStrike">
                          <a:solidFill>
                            <a:srgbClr val="000000"/>
                          </a:solidFill>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PHASE -  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solidFill>
                            <a:srgbClr val="000000"/>
                          </a:solidFill>
                          <a:latin typeface="Calibri"/>
                        </a:rPr>
                        <a:t>PHASE -  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809">
                <a:tc>
                  <a:txBody>
                    <a:bodyPr/>
                    <a:lstStyle/>
                    <a:p>
                      <a:pPr algn="ctr" fontAlgn="t"/>
                      <a:r>
                        <a:rPr lang="en-US" sz="1050" b="0" i="0" u="none" strike="noStrike">
                          <a:latin typeface="Calibri"/>
                        </a:rPr>
                        <a:t>1A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Indoor Sports Complex </a:t>
                      </a:r>
                      <a:br>
                        <a:rPr lang="en-US" sz="1050" b="1" i="0" u="none" strike="noStrike">
                          <a:latin typeface="Calibri"/>
                        </a:rPr>
                      </a:br>
                      <a:endParaRPr lang="en-US" sz="1050" b="1" i="0" u="none" strike="noStrike">
                        <a:latin typeface="Calibri"/>
                      </a:endParaRP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latin typeface="Calibri"/>
                        </a:rPr>
                        <a:t>Indoor Sports Complex </a:t>
                      </a:r>
                      <a:br>
                        <a:rPr lang="en-US" sz="1050" b="1" i="0" u="none" strike="noStrike">
                          <a:latin typeface="Calibri"/>
                        </a:rPr>
                      </a:br>
                      <a:endParaRPr lang="en-US" sz="1050" b="1" i="0" u="none" strike="noStrike">
                        <a:latin typeface="Calibri"/>
                      </a:endParaRP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7339">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Civil </a:t>
                      </a:r>
                      <a:br>
                        <a:rPr lang="en-US" sz="1050" b="0" i="0" u="none" strike="noStrike">
                          <a:latin typeface="Calibri"/>
                        </a:rPr>
                      </a:br>
                      <a:r>
                        <a:rPr lang="en-US" sz="1050" b="0" i="0" u="none" strike="noStrike">
                          <a:latin typeface="Calibri"/>
                        </a:rPr>
                        <a:t>( Lower Ground  + Upper Ground + First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9 02 87 500.00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Civil </a:t>
                      </a:r>
                      <a:br>
                        <a:rPr lang="en-US" sz="1050" b="0" i="0" u="none" strike="noStrike">
                          <a:latin typeface="Calibri"/>
                        </a:rPr>
                      </a:br>
                      <a:r>
                        <a:rPr lang="en-US" sz="1050" b="0" i="0" u="none" strike="noStrike">
                          <a:latin typeface="Calibri"/>
                        </a:rPr>
                        <a:t>(Lower Ground  + Upper Ground + First floor)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9 02 87 500.00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7404">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Electrical  </a:t>
                      </a:r>
                      <a:br>
                        <a:rPr lang="en-US" sz="1050" b="0" i="0" u="none" strike="noStrike">
                          <a:latin typeface="Calibri"/>
                        </a:rPr>
                      </a:br>
                      <a:r>
                        <a:rPr lang="en-US" sz="1050" b="0" i="0" u="none" strike="noStrike">
                          <a:latin typeface="Calibri"/>
                        </a:rPr>
                        <a:t>( Lower Ground  + Upper Ground + First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2 74 47 400.00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Electrical </a:t>
                      </a:r>
                      <a:br>
                        <a:rPr lang="en-US" sz="1050" b="0" i="0" u="none" strike="noStrike">
                          <a:latin typeface="Calibri"/>
                        </a:rPr>
                      </a:br>
                      <a:r>
                        <a:rPr lang="en-US" sz="1050" b="0" i="0" u="none" strike="noStrike">
                          <a:latin typeface="Calibri"/>
                        </a:rPr>
                        <a:t>(Upper Ground + First floor) </a:t>
                      </a:r>
                      <a:br>
                        <a:rPr lang="en-US" sz="1050" b="0" i="0" u="none" strike="noStrike">
                          <a:latin typeface="Calibri"/>
                        </a:rPr>
                      </a:br>
                      <a:endParaRPr lang="en-US" sz="1050" b="0" i="0" u="none" strike="noStrike">
                        <a:latin typeface="Calibri"/>
                      </a:endParaRP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1 63 70 400.00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7404">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Interior Furniture  </a:t>
                      </a:r>
                      <a:br>
                        <a:rPr lang="en-US" sz="1050" b="0" i="0" u="none" strike="noStrike">
                          <a:latin typeface="Calibri"/>
                        </a:rPr>
                      </a:br>
                      <a:r>
                        <a:rPr lang="en-US" sz="1050" b="0" i="0" u="none" strike="noStrike">
                          <a:latin typeface="Calibri"/>
                        </a:rPr>
                        <a:t>( Lower Ground  + Upper Ground + First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1 34 75 000.00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Interior Furniture </a:t>
                      </a:r>
                      <a:br>
                        <a:rPr lang="en-US" sz="1050" b="0" i="0" u="none" strike="noStrike">
                          <a:latin typeface="Calibri"/>
                        </a:rPr>
                      </a:br>
                      <a:r>
                        <a:rPr lang="en-US" sz="1050" b="0" i="0" u="none" strike="noStrike">
                          <a:latin typeface="Calibri"/>
                        </a:rPr>
                        <a:t>(Upper Ground + First floor)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88 00 000.00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7404">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HVAC ( Air conditioning)</a:t>
                      </a:r>
                      <a:br>
                        <a:rPr lang="en-US" sz="1050" b="0" i="0" u="none" strike="noStrike">
                          <a:latin typeface="Calibri"/>
                        </a:rPr>
                      </a:br>
                      <a:r>
                        <a:rPr lang="en-US" sz="1050" b="0" i="0" u="none" strike="noStrike">
                          <a:latin typeface="Calibri"/>
                        </a:rPr>
                        <a:t>( Lower Ground  + Upper Ground + First floor)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2 16 00 000.00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HVAC ( Air conditioning)</a:t>
                      </a:r>
                      <a:br>
                        <a:rPr lang="en-US" sz="1050" b="0" i="0" u="none" strike="noStrike">
                          <a:latin typeface="Calibri"/>
                        </a:rPr>
                      </a:br>
                      <a:r>
                        <a:rPr lang="en-US" sz="1050" b="0" i="0" u="none" strike="noStrike">
                          <a:latin typeface="Calibri"/>
                        </a:rPr>
                        <a:t>(Upper Ground + First floor)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1 29 60 000.00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4539">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Fabric / ACP canopy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15 00 000.00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Fabric / ACP canopy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15 00 000.00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983">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latin typeface="Calibri"/>
                        </a:rPr>
                        <a:t>Residential Zone</a:t>
                      </a:r>
                      <a:br>
                        <a:rPr lang="en-US" sz="1050" b="1" i="0" u="none" strike="noStrike">
                          <a:latin typeface="Calibri"/>
                        </a:rPr>
                      </a:br>
                      <a:endParaRPr lang="en-US" sz="1050" b="1" i="0" u="none" strike="noStrike">
                        <a:latin typeface="Calibri"/>
                      </a:endParaRP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62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Civil                   </a:t>
                      </a:r>
                      <a:br>
                        <a:rPr lang="en-US" sz="1050" b="0" i="0" u="none" strike="noStrike">
                          <a:latin typeface="Calibri"/>
                        </a:rPr>
                      </a:br>
                      <a:r>
                        <a:rPr lang="en-US" sz="1050" b="0" i="0" u="none" strike="noStrike">
                          <a:latin typeface="Calibri"/>
                        </a:rPr>
                        <a:t>(Second floor  to Seventh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4 18 50 000.00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62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Total Amount of Phase 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15 43 09 900.00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r" fontAlgn="t"/>
                      <a:r>
                        <a:rPr lang="en-US" sz="1050" b="1" i="0" u="none" strike="noStrike">
                          <a:latin typeface="Calibri"/>
                        </a:rPr>
                        <a:t>Total Amount of Phase 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17 17 67 900.00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5567">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PHASE II</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solidFill>
                            <a:srgbClr val="000000"/>
                          </a:solidFill>
                          <a:latin typeface="Calibri"/>
                        </a:rPr>
                        <a:t>PHASE II</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6756">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latin typeface="Calibri"/>
                        </a:rPr>
                        <a:t>Indoor Sports Complex (Lower Ground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983">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Electrical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1 10 77 000.00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5567">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Interior Furniture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46 75 000.00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983">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solidFill>
                            <a:srgbClr val="000000"/>
                          </a:solidFill>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HVAC ( Air conditioning)</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86 40 000.00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4701">
                <a:tc>
                  <a:txBody>
                    <a:bodyPr/>
                    <a:lstStyle/>
                    <a:p>
                      <a:pPr algn="ctr" fontAlgn="t"/>
                      <a:r>
                        <a:rPr lang="en-US" sz="1050" b="0" i="0" u="none" strike="noStrike">
                          <a:latin typeface="Calibri"/>
                        </a:rPr>
                        <a:t>1B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Residential Zone </a:t>
                      </a:r>
                      <a:br>
                        <a:rPr lang="en-US" sz="1050" b="1" i="0" u="none" strike="noStrike">
                          <a:latin typeface="Calibri"/>
                        </a:rPr>
                      </a:br>
                      <a:r>
                        <a:rPr lang="en-US" sz="1050" b="1" i="0" u="none" strike="noStrike">
                          <a:latin typeface="Calibri"/>
                        </a:rPr>
                        <a:t>(Second floor  to Seventh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1" i="0" u="none" strike="noStrike">
                          <a:latin typeface="Calibri"/>
                        </a:rPr>
                        <a:t>Residential Zone </a:t>
                      </a:r>
                      <a:br>
                        <a:rPr lang="en-US" sz="1050" b="1" i="0" u="none" strike="noStrike">
                          <a:latin typeface="Calibri"/>
                        </a:rPr>
                      </a:br>
                      <a:r>
                        <a:rPr lang="en-US" sz="1050" b="1" i="0" u="none" strike="noStrike">
                          <a:latin typeface="Calibri"/>
                        </a:rPr>
                        <a:t>(Second floor  to Seventh floor)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16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Civil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4 18 50 000.00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16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Electrical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70 24 773.60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Electrical </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70 24 773.60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16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Interior Furniture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2 04 00 000.00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Interior Furniture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2 04 00 000.00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16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HVAC ( Air conditioning)</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50 75 000.00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HVAC ( Air conditioning)</a:t>
                      </a:r>
                      <a:br>
                        <a:rPr lang="en-US" sz="1050" b="0" i="0" u="none" strike="noStrike">
                          <a:latin typeface="Calibri"/>
                        </a:rPr>
                      </a:br>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50 75 000.00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75">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2161">
                <a:tc>
                  <a:txBody>
                    <a:bodyPr/>
                    <a:lstStyle/>
                    <a:p>
                      <a:pPr algn="ctr" fontAlgn="t"/>
                      <a:r>
                        <a:rPr lang="en-US" sz="1050" b="0" i="0" u="none" strike="noStrike">
                          <a:latin typeface="Calibri"/>
                        </a:rPr>
                        <a:t>1 C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External Development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2 40 00 000.00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t"/>
                      <a:r>
                        <a:rPr lang="en-US" sz="1050" b="0" i="0" u="none" strike="noStrike">
                          <a:latin typeface="Calibri"/>
                        </a:rPr>
                        <a:t>External Development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2 40 00 000.00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9621">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Total Amount of Phase II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9 83 49 773.60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r" fontAlgn="t"/>
                      <a:r>
                        <a:rPr lang="en-US" sz="1050" b="1" i="0" u="none" strike="noStrike">
                          <a:latin typeface="Calibri"/>
                        </a:rPr>
                        <a:t>Total Amount of Phase II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8 08 91 773.60</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75">
                <a:tc>
                  <a:txBody>
                    <a:bodyPr/>
                    <a:lstStyle/>
                    <a:p>
                      <a:pPr algn="ctr"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r"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 </a:t>
                      </a:r>
                    </a:p>
                  </a:txBody>
                  <a:tcPr marL="4701" marR="4701" marT="470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7079">
                <a:tc>
                  <a:txBody>
                    <a:bodyPr/>
                    <a:lstStyle/>
                    <a:p>
                      <a:pPr algn="ctr"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Total Amount of PHASE - I  + PHASE II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25 26 59 673.60</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1"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r" fontAlgn="ctr"/>
                      <a:r>
                        <a:rPr lang="en-US" sz="1050" b="1" i="0" u="none" strike="noStrike">
                          <a:latin typeface="Calibri"/>
                        </a:rPr>
                        <a:t>Total Amount of PHASE - I  + PHASE II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25 26 59 673.60</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0809">
                <a:tc>
                  <a:txBody>
                    <a:bodyPr/>
                    <a:lstStyle/>
                    <a:p>
                      <a:pPr algn="ctr"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0" i="0" u="none" strike="noStrike">
                          <a:latin typeface="Calibri"/>
                        </a:rPr>
                        <a:t>GST 18%</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0" i="0" u="none" strike="noStrike">
                          <a:latin typeface="Calibri"/>
                        </a:rPr>
                        <a:t>4 54 78 741.25</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0" i="0" u="none" strike="noStrike">
                          <a:latin typeface="Calibri"/>
                        </a:rPr>
                        <a:t>4 54 78 741.25</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7079">
                <a:tc>
                  <a:txBody>
                    <a:bodyPr/>
                    <a:lstStyle/>
                    <a:p>
                      <a:pPr algn="ctr" fontAlgn="ctr"/>
                      <a:r>
                        <a:rPr lang="en-US" sz="1050" b="0"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Total Amount with GST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29 81 38 414.85</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1"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l" fontAlgn="ctr"/>
                      <a:r>
                        <a:rPr lang="en-US" sz="1050" b="1" i="0" u="none" strike="noStrike">
                          <a:latin typeface="Calibri"/>
                        </a:rPr>
                        <a:t> </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29 81 38 414.85</a:t>
                      </a:r>
                    </a:p>
                  </a:txBody>
                  <a:tcPr marL="4701" marR="4701" marT="47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1675">
                <a:tc gridSpan="5">
                  <a:txBody>
                    <a:bodyPr/>
                    <a:lstStyle/>
                    <a:p>
                      <a:pPr algn="l" fontAlgn="t"/>
                      <a:r>
                        <a:rPr lang="en-US" sz="1050" b="0" i="0" u="none" strike="noStrike">
                          <a:latin typeface="Calibri"/>
                        </a:rPr>
                        <a:t>Note: This is only budgetary estimate, the total amount may vary as per detail drawings and specifications.</a:t>
                      </a:r>
                    </a:p>
                  </a:txBody>
                  <a:tcPr marL="4701" marR="4701" marT="4701" marB="0">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t"/>
                      <a:endParaRPr lang="en-US" sz="1050" b="0" i="0" u="none" strike="noStrike" dirty="0">
                        <a:latin typeface="Calibri"/>
                      </a:endParaRPr>
                    </a:p>
                  </a:txBody>
                  <a:tcPr marL="4701" marR="4701" marT="4701" marB="0">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998890" y="118122"/>
          <a:ext cx="8500239" cy="9099841"/>
        </p:xfrm>
        <a:graphic>
          <a:graphicData uri="http://schemas.openxmlformats.org/drawingml/2006/table">
            <a:tbl>
              <a:tblPr/>
              <a:tblGrid>
                <a:gridCol w="541520"/>
                <a:gridCol w="4217303"/>
                <a:gridCol w="754846"/>
                <a:gridCol w="705617"/>
                <a:gridCol w="853306"/>
                <a:gridCol w="1427647"/>
              </a:tblGrid>
              <a:tr h="414273">
                <a:tc gridSpan="6">
                  <a:txBody>
                    <a:bodyPr/>
                    <a:lstStyle/>
                    <a:p>
                      <a:pPr algn="just" fontAlgn="t"/>
                      <a:r>
                        <a:rPr lang="en-US" sz="1050" b="0" i="0" u="none" strike="noStrike" dirty="0">
                          <a:latin typeface="Calibri"/>
                        </a:rPr>
                        <a:t>Subject : Budgetary Estimate For Development and construction of Sports Facilities (Complex) in the Campus of Gujarat National Law University, </a:t>
                      </a:r>
                      <a:r>
                        <a:rPr lang="en-US" sz="1050" b="0" i="0" u="none" strike="noStrike" dirty="0" err="1">
                          <a:latin typeface="Calibri"/>
                        </a:rPr>
                        <a:t>Gandhinagar</a:t>
                      </a:r>
                      <a:endParaRPr lang="en-US" sz="1050" b="0" i="0" u="none" strike="noStrike" dirty="0">
                        <a:latin typeface="Calibri"/>
                      </a:endParaRP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14279">
                <a:tc gridSpan="6">
                  <a:txBody>
                    <a:bodyPr/>
                    <a:lstStyle/>
                    <a:p>
                      <a:pPr algn="ctr" fontAlgn="t"/>
                      <a:r>
                        <a:rPr lang="en-US" sz="1050" b="1" i="0" u="none" strike="noStrike">
                          <a:latin typeface="Calibri"/>
                        </a:rPr>
                        <a:t>Option 1</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9991">
                <a:tc>
                  <a:txBody>
                    <a:bodyPr/>
                    <a:lstStyle/>
                    <a:p>
                      <a:pPr algn="ctr" fontAlgn="t"/>
                      <a:r>
                        <a:rPr lang="en-US" sz="1050" b="1" i="0" u="none" strike="noStrike">
                          <a:latin typeface="Calibri"/>
                        </a:rPr>
                        <a:t>Sr. No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Description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Qty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Unit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Rate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Amount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2851">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1" i="0" u="none" strike="noStrike">
                          <a:latin typeface="Calibri"/>
                        </a:rPr>
                        <a:t>PHASE -  I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846">
                <a:tc>
                  <a:txBody>
                    <a:bodyPr/>
                    <a:lstStyle/>
                    <a:p>
                      <a:pPr algn="ctr" fontAlgn="t"/>
                      <a:r>
                        <a:rPr lang="en-US" sz="1050" b="1" i="0" u="none" strike="noStrike">
                          <a:latin typeface="Calibri"/>
                        </a:rPr>
                        <a:t>A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l" fontAlgn="t"/>
                      <a:r>
                        <a:rPr lang="en-US" sz="1050" b="1" i="0" u="none" strike="noStrike">
                          <a:latin typeface="Calibri"/>
                        </a:rPr>
                        <a:t>Indoor Sports Complex  </a:t>
                      </a:r>
                      <a:br>
                        <a:rPr lang="en-US" sz="1050" b="1" i="0" u="none" strike="noStrike">
                          <a:latin typeface="Calibri"/>
                        </a:rPr>
                      </a:br>
                      <a:r>
                        <a:rPr lang="en-US" sz="1050" b="1" i="0" u="none" strike="noStrike">
                          <a:latin typeface="Calibri"/>
                        </a:rPr>
                        <a:t>( Lower Ground  + Upper Ground + First floor)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t"/>
                      <a:r>
                        <a:rPr lang="en-US" sz="1050" b="1" i="0" u="none" strike="noStrike" dirty="0">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42818">
                <a:tc>
                  <a:txBody>
                    <a:bodyPr/>
                    <a:lstStyle/>
                    <a:p>
                      <a:pPr algn="ctr" fontAlgn="t"/>
                      <a:r>
                        <a:rPr lang="en-US" sz="1050" b="0" i="0" u="none" strike="noStrike">
                          <a:latin typeface="Calibri"/>
                        </a:rPr>
                        <a:t>1</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Construction  of Multipurpose sports hall including games like, badminton, basket ball, volleyball, handball, netball and  table  tennis ,as boxing ring, judo, weight lifting, gym, yoga ,     Audio-Video Hall, Lecture Hall , Viewing Galley ,  Health Center/Dispensary, Sports Physiotherapy Center, Students Recreation Canteen/ cafeteria with common amenities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7223.00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12500.00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9  02 87 500.00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85686">
                <a:tc>
                  <a:txBody>
                    <a:bodyPr/>
                    <a:lstStyle/>
                    <a:p>
                      <a:pPr algn="ctr" fontAlgn="t"/>
                      <a:r>
                        <a:rPr lang="en-US" sz="1050" b="0" i="0" u="none" strike="noStrike">
                          <a:latin typeface="Calibri"/>
                        </a:rPr>
                        <a:t>2</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Electrical work with light fittings ,cabling, Electrical low wattage work with smoke detector, general PA system,Security &amp; surveillance system like CCTV cabling work,acess control cabling work, fire fighting work with sprinker, data networking etc complete. etc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7223.00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3800.00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2  74 47 400.00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21402">
                <a:tc>
                  <a:txBody>
                    <a:bodyPr/>
                    <a:lstStyle/>
                    <a:p>
                      <a:pPr algn="ctr" fontAlgn="t"/>
                      <a:r>
                        <a:rPr lang="en-US" sz="1050" b="0" i="0" u="none" strike="noStrike">
                          <a:latin typeface="Calibri"/>
                        </a:rPr>
                        <a:t>3</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Interior furnishing work like  false ceiling,  Inteior furniture with Veneer &amp; laminate  finish with polishing, partition, Diff. type of flooring, glass partition, glass door , glass film , sofa , chair,blinds , Paint , Artifects, planters  etc complete.</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2450.00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5500.00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1  34 75 000.00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2840">
                <a:tc>
                  <a:txBody>
                    <a:bodyPr/>
                    <a:lstStyle/>
                    <a:p>
                      <a:pPr algn="ctr" fontAlgn="t"/>
                      <a:r>
                        <a:rPr lang="en-US" sz="1050" b="0" i="0" u="none" strike="noStrike">
                          <a:latin typeface="Calibri"/>
                        </a:rPr>
                        <a:t>4</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HVAC ( Air conditioning work )  for Double height area  , Canteen , Lecture hall , Office , Yoga hall ,Wrestling , Judo , Gym  , AV hall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TR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54000.00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2  16 00 000.00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844">
                <a:tc>
                  <a:txBody>
                    <a:bodyPr/>
                    <a:lstStyle/>
                    <a:p>
                      <a:pPr algn="ctr" fontAlgn="t"/>
                      <a:r>
                        <a:rPr lang="en-US" sz="1050" b="0" i="0" u="none" strike="noStrike">
                          <a:latin typeface="Calibri"/>
                        </a:rPr>
                        <a:t>5</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Fabric / ACP canopy  with necessary fittings etc. completed</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15 00 000.00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422">
                <a:tc>
                  <a:txBody>
                    <a:bodyPr/>
                    <a:lstStyle/>
                    <a:p>
                      <a:pPr algn="ctr" fontAlgn="ctr"/>
                      <a:r>
                        <a:rPr lang="en-US" sz="1050" b="0" i="0" u="none" strike="noStrike">
                          <a:latin typeface="Calibri"/>
                        </a:rPr>
                        <a:t> </a:t>
                      </a: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Total Amount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15 43 09 900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422">
                <a:tc>
                  <a:txBody>
                    <a:bodyPr/>
                    <a:lstStyle/>
                    <a:p>
                      <a:pPr algn="ct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1" i="0" u="none" strike="noStrike">
                          <a:latin typeface="Calibri"/>
                        </a:rPr>
                        <a:t>PHASE -  II</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422">
                <a:tc>
                  <a:txBody>
                    <a:bodyPr/>
                    <a:lstStyle/>
                    <a:p>
                      <a:pPr algn="ctr" fontAlgn="t"/>
                      <a:r>
                        <a:rPr lang="en-US" sz="1050" b="0" i="0" u="none" strike="noStrike">
                          <a:latin typeface="Calibri"/>
                        </a:rPr>
                        <a:t>1</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Construction of Guest house building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3348.00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12500.00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4  18 50 000.00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85690">
                <a:tc>
                  <a:txBody>
                    <a:bodyPr/>
                    <a:lstStyle/>
                    <a:p>
                      <a:pPr algn="ctr" fontAlgn="t"/>
                      <a:r>
                        <a:rPr lang="en-US" sz="1050" b="0" i="0" u="none" strike="noStrike">
                          <a:latin typeface="Calibri"/>
                        </a:rPr>
                        <a:t>2</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Electrical work with light fittings ,cabling, Electrical low wattage work with smoke detector, general PA system,Security &amp; surveillance system like CCTV cabling work,acess control cabling work, fire fighting work with sprinker, data networking etc complete.</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3348.00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2098.20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70 24 773.60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420">
                <a:tc>
                  <a:txBody>
                    <a:bodyPr/>
                    <a:lstStyle/>
                    <a:p>
                      <a:pPr algn="ctr" fontAlgn="t"/>
                      <a:r>
                        <a:rPr lang="en-US" sz="1050" b="0" i="0" u="none" strike="noStrike">
                          <a:latin typeface="Calibri"/>
                        </a:rPr>
                        <a:t>3</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Interior furniture for Guest House Building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2400.00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8500.00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2  04 00 000.00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1420">
                <a:tc>
                  <a:txBody>
                    <a:bodyPr/>
                    <a:lstStyle/>
                    <a:p>
                      <a:pPr algn="ctr" fontAlgn="t"/>
                      <a:r>
                        <a:rPr lang="en-US" sz="1050" b="0" i="0" u="none" strike="noStrike">
                          <a:latin typeface="Calibri"/>
                        </a:rPr>
                        <a:t>4</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HVAC ( Air conditioning work )  for  Room area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145.00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TR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35000.00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50 75 000.00</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422">
                <a:tc>
                  <a:txBody>
                    <a:bodyPr/>
                    <a:lstStyle/>
                    <a:p>
                      <a:pPr algn="ctr" fontAlgn="ctr"/>
                      <a:r>
                        <a:rPr lang="en-US" sz="1050" b="0" i="0" u="none" strike="noStrike">
                          <a:latin typeface="Calibri"/>
                        </a:rPr>
                        <a:t> </a:t>
                      </a: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Total Amount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7 43 49 774</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1552">
                <a:tc>
                  <a:txBody>
                    <a:bodyPr/>
                    <a:lstStyle/>
                    <a:p>
                      <a:pPr algn="ctr" fontAlgn="ctr"/>
                      <a:r>
                        <a:rPr lang="en-US" sz="1050" b="0" i="0" u="none" strike="noStrike">
                          <a:latin typeface="Calibri"/>
                        </a:rPr>
                        <a:t> </a:t>
                      </a: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1422">
                <a:tc>
                  <a:txBody>
                    <a:bodyPr/>
                    <a:lstStyle/>
                    <a:p>
                      <a:pPr algn="ctr" fontAlgn="ctr"/>
                      <a:r>
                        <a:rPr lang="en-US" sz="1050" b="0" i="0" u="none" strike="noStrike">
                          <a:latin typeface="Calibri"/>
                        </a:rPr>
                        <a:t> </a:t>
                      </a:r>
                    </a:p>
                  </a:txBody>
                  <a:tcPr marL="7143" marR="7143" marT="71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Total Amount for Phase I + Phase II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22 86 59 674</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563">
                <a:tc>
                  <a:txBody>
                    <a:bodyPr/>
                    <a:lstStyle/>
                    <a:p>
                      <a:pPr algn="l"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GST 18%</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4  11 58 741.25</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9993">
                <a:tc>
                  <a:txBody>
                    <a:bodyPr/>
                    <a:lstStyle/>
                    <a:p>
                      <a:pPr algn="l" fontAlgn="t"/>
                      <a:r>
                        <a:rPr lang="en-US" sz="1050" b="1" i="0" u="none" strike="noStrike">
                          <a:latin typeface="Calibri"/>
                        </a:rPr>
                        <a:t> </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Total amount with GST</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57  28 27 862.05</a:t>
                      </a:r>
                    </a:p>
                  </a:txBody>
                  <a:tcPr marL="7143" marR="7143" marT="714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53">
                <a:tc>
                  <a:txBody>
                    <a:bodyPr/>
                    <a:lstStyle/>
                    <a:p>
                      <a:pPr algn="ctr"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t"/>
                      <a:endParaRPr lang="en-US" sz="1050" b="0" i="0" u="none" strike="noStrike">
                        <a:latin typeface="Calibri"/>
                      </a:endParaRPr>
                    </a:p>
                  </a:txBody>
                  <a:tcPr marL="7143" marR="7143" marT="7143" marB="0">
                    <a:lnL>
                      <a:noFill/>
                    </a:lnL>
                    <a:lnR>
                      <a:noFill/>
                    </a:lnR>
                    <a:lnT w="6350" cap="flat" cmpd="sng" algn="ctr">
                      <a:solidFill>
                        <a:srgbClr val="000000"/>
                      </a:solidFill>
                      <a:prstDash val="solid"/>
                      <a:round/>
                      <a:headEnd type="none" w="med" len="med"/>
                      <a:tailEnd type="none" w="med" len="med"/>
                    </a:lnT>
                    <a:lnB>
                      <a:noFill/>
                    </a:lnB>
                  </a:tcPr>
                </a:tc>
              </a:tr>
              <a:tr h="142853">
                <a:tc>
                  <a:txBody>
                    <a:bodyPr/>
                    <a:lstStyle/>
                    <a:p>
                      <a:pPr algn="ctr"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r>
                        <a:rPr lang="en-US" sz="1050" b="1" i="0" u="none" strike="noStrike">
                          <a:latin typeface="Calibri"/>
                        </a:rPr>
                        <a:t>Exclusion item </a:t>
                      </a: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r>
              <a:tr h="142853">
                <a:tc>
                  <a:txBody>
                    <a:bodyPr/>
                    <a:lstStyle/>
                    <a:p>
                      <a:pPr algn="ctr"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r>
                        <a:rPr lang="en-US" sz="1050" b="0" i="0" u="none" strike="noStrike">
                          <a:latin typeface="Calibri"/>
                        </a:rPr>
                        <a:t>Any type of  Euipment , Projector , screen </a:t>
                      </a: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r>
              <a:tr h="142853">
                <a:tc>
                  <a:txBody>
                    <a:bodyPr/>
                    <a:lstStyle/>
                    <a:p>
                      <a:pPr algn="ctr"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r>
                        <a:rPr lang="en-US" sz="1050" b="0" i="0" u="none" strike="noStrike" dirty="0">
                          <a:latin typeface="Calibri"/>
                        </a:rPr>
                        <a:t>Any type of sports Equipment </a:t>
                      </a: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a:latin typeface="Calibri"/>
                      </a:endParaRPr>
                    </a:p>
                  </a:txBody>
                  <a:tcPr marL="7143" marR="7143" marT="7143" marB="0">
                    <a:lnL>
                      <a:noFill/>
                    </a:lnL>
                    <a:lnR>
                      <a:noFill/>
                    </a:lnR>
                    <a:lnT>
                      <a:noFill/>
                    </a:lnT>
                    <a:lnB>
                      <a:noFill/>
                    </a:lnB>
                  </a:tcPr>
                </a:tc>
                <a:tc>
                  <a:txBody>
                    <a:bodyPr/>
                    <a:lstStyle/>
                    <a:p>
                      <a:pPr algn="l" fontAlgn="t"/>
                      <a:endParaRPr lang="en-US" sz="1050" b="0" i="0" u="none" strike="noStrike" dirty="0">
                        <a:latin typeface="Calibri"/>
                      </a:endParaRPr>
                    </a:p>
                  </a:txBody>
                  <a:tcPr marL="7143" marR="7143" marT="7143" marB="0">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1391730" y="0"/>
          <a:ext cx="9714560" cy="9315934"/>
        </p:xfrm>
        <a:graphic>
          <a:graphicData uri="http://schemas.openxmlformats.org/drawingml/2006/table">
            <a:tbl>
              <a:tblPr/>
              <a:tblGrid>
                <a:gridCol w="721169"/>
                <a:gridCol w="4732372"/>
                <a:gridCol w="848434"/>
                <a:gridCol w="716454"/>
                <a:gridCol w="942704"/>
                <a:gridCol w="1753427"/>
              </a:tblGrid>
              <a:tr h="313779">
                <a:tc gridSpan="6">
                  <a:txBody>
                    <a:bodyPr/>
                    <a:lstStyle/>
                    <a:p>
                      <a:pPr algn="just" fontAlgn="t"/>
                      <a:r>
                        <a:rPr lang="en-US" sz="1050" b="0" i="0" u="none" strike="noStrike">
                          <a:latin typeface="Calibri"/>
                        </a:rPr>
                        <a:t>Subject : Budgetary Estimate For Development and construction of Sports Facilities (Complex) in the Campus of Gujarat National Law University, Gandhinagar</a:t>
                      </a:r>
                    </a:p>
                  </a:txBody>
                  <a:tcPr marL="3373" marR="3373" marT="3373" marB="0">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2298">
                <a:tc gridSpan="6">
                  <a:txBody>
                    <a:bodyPr/>
                    <a:lstStyle/>
                    <a:p>
                      <a:pPr algn="ctr" fontAlgn="t"/>
                      <a:r>
                        <a:rPr lang="en-US" sz="1050" b="1" i="0" u="none" strike="noStrike">
                          <a:latin typeface="Calibri"/>
                        </a:rPr>
                        <a:t>Option 2</a:t>
                      </a:r>
                    </a:p>
                  </a:txBody>
                  <a:tcPr marL="3373" marR="3373" marT="337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27219">
                <a:tc>
                  <a:txBody>
                    <a:bodyPr/>
                    <a:lstStyle/>
                    <a:p>
                      <a:pPr algn="ctr" fontAlgn="t"/>
                      <a:r>
                        <a:rPr lang="en-US" sz="1050" b="1" i="0" u="none" strike="noStrike">
                          <a:latin typeface="Calibri"/>
                        </a:rPr>
                        <a:t>Sr. No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Description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Qty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Unit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Rate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Amount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6070">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1" i="0" u="none" strike="noStrike">
                          <a:latin typeface="Calibri"/>
                        </a:rPr>
                        <a:t>PHASE -  I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3610">
                <a:tc>
                  <a:txBody>
                    <a:bodyPr/>
                    <a:lstStyle/>
                    <a:p>
                      <a:pPr algn="ctr" fontAlgn="t"/>
                      <a:r>
                        <a:rPr lang="en-US" sz="1050" b="1" i="0" u="none" strike="noStrike">
                          <a:latin typeface="Calibri"/>
                        </a:rPr>
                        <a:t>A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l" fontAlgn="t"/>
                      <a:r>
                        <a:rPr lang="en-US" sz="1050" b="1" i="0" u="none" strike="noStrike">
                          <a:latin typeface="Calibri"/>
                        </a:rPr>
                        <a:t>Indoor Sports Complex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49534">
                <a:tc>
                  <a:txBody>
                    <a:bodyPr/>
                    <a:lstStyle/>
                    <a:p>
                      <a:pPr algn="ctr" fontAlgn="t"/>
                      <a:r>
                        <a:rPr lang="en-US" sz="1050" b="0" i="0" u="none" strike="noStrike">
                          <a:latin typeface="Calibri"/>
                        </a:rPr>
                        <a:t>1</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Construction  of Multipurpose sports hall including games like, badminton, basket ball, volleyball, handball, netball and  table  tennis ,as boxing ring, judo, weight lifting, gym, yoga ,     Audio-Video Hall, Lecture Hall , Viewing Galley ,  Health Center/Dispensary, Sports Physiotherapy Center, Students Recreation Canteen/ cafeteria with common amenities.</a:t>
                      </a:r>
                      <a:br>
                        <a:rPr lang="en-US" sz="1050" b="0" i="0" u="none" strike="noStrike">
                          <a:latin typeface="Calibri"/>
                        </a:rPr>
                      </a:br>
                      <a:r>
                        <a:rPr lang="en-US" sz="1050" b="1" i="0" u="none" strike="noStrike">
                          <a:latin typeface="Calibri"/>
                        </a:rPr>
                        <a:t>( Lower Ground  + Upper Ground + First floor) </a:t>
                      </a:r>
                      <a:endParaRPr lang="en-US" sz="1050" b="0" i="0" u="none" strike="noStrike">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7223.00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12500.00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9  02 87 500.00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22315">
                <a:tc>
                  <a:txBody>
                    <a:bodyPr/>
                    <a:lstStyle/>
                    <a:p>
                      <a:pPr algn="ctr" fontAlgn="t"/>
                      <a:r>
                        <a:rPr lang="en-US" sz="1050" b="0" i="0" u="none" strike="noStrike">
                          <a:latin typeface="Calibri"/>
                        </a:rPr>
                        <a:t>2</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Electrical work with light fittings ,cabling, Electrical low wattage work with smoke detector, general PA system,Security &amp; surveillance system like CCTV cabling work,acess control cabling work, fire fighting work with sprinker, data networking etc complete. etc </a:t>
                      </a:r>
                      <a:br>
                        <a:rPr lang="en-US" sz="1050" b="0" i="0" u="none" strike="noStrike">
                          <a:latin typeface="Calibri"/>
                        </a:rPr>
                      </a:br>
                      <a:r>
                        <a:rPr lang="en-US" sz="1050" b="1" i="0" u="none" strike="noStrike">
                          <a:latin typeface="Calibri"/>
                        </a:rPr>
                        <a:t>( Upper Ground + First floor) </a:t>
                      </a:r>
                      <a:endParaRPr lang="en-US" sz="1050" b="0" i="0" u="none" strike="noStrike">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4308.00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3800.00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1  63 70 400.00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7066">
                <a:tc>
                  <a:txBody>
                    <a:bodyPr/>
                    <a:lstStyle/>
                    <a:p>
                      <a:pPr algn="ctr" fontAlgn="t"/>
                      <a:r>
                        <a:rPr lang="en-US" sz="1050" b="0" i="0" u="none" strike="noStrike">
                          <a:latin typeface="Calibri"/>
                        </a:rPr>
                        <a:t>3</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Interior furnishing work like  false ceiling,  Inteior furniture with Veneer &amp; laminate  finish with polishing, partition, Diff. type of flooring, glass partition, glass door , glass film , sofa , chair,blinds , Paint , Artifects, planters  etc complete.</a:t>
                      </a:r>
                      <a:br>
                        <a:rPr lang="en-US" sz="1050" b="0" i="0" u="none" strike="noStrike">
                          <a:latin typeface="Calibri"/>
                        </a:rPr>
                      </a:br>
                      <a:r>
                        <a:rPr lang="en-US" sz="1050" b="1" i="0" u="none" strike="noStrike">
                          <a:latin typeface="Calibri"/>
                        </a:rPr>
                        <a:t>( Upper Ground + First floor) </a:t>
                      </a:r>
                      <a:endParaRPr lang="en-US" sz="1050" b="0" i="0" u="none" strike="noStrike">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1600.00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88 00 000.00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6077">
                <a:tc>
                  <a:txBody>
                    <a:bodyPr/>
                    <a:lstStyle/>
                    <a:p>
                      <a:pPr algn="ctr" fontAlgn="t"/>
                      <a:r>
                        <a:rPr lang="en-US" sz="1050" b="0" i="0" u="none" strike="noStrike">
                          <a:latin typeface="Calibri"/>
                        </a:rPr>
                        <a:t>4</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HVAC ( Air conditioning work )  for Double height area  , Canteen , Lecture hall , Office , Yoga hall ,Wrestling , Judo , Gym  , AV hall .</a:t>
                      </a:r>
                      <a:r>
                        <a:rPr lang="en-US" sz="1050" b="1" i="0" u="none" strike="noStrike">
                          <a:solidFill>
                            <a:srgbClr val="000000"/>
                          </a:solidFill>
                          <a:latin typeface="Calibri"/>
                        </a:rPr>
                        <a:t>( Upper Ground + First floor) </a:t>
                      </a:r>
                      <a:endParaRPr lang="en-US" sz="1050" b="0" i="0" u="none" strike="noStrike">
                        <a:solidFill>
                          <a:srgbClr val="000000"/>
                        </a:solidFill>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240.00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TR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54000.00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1  29 60 000.00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088">
                <a:tc>
                  <a:txBody>
                    <a:bodyPr/>
                    <a:lstStyle/>
                    <a:p>
                      <a:pPr algn="ctr" fontAlgn="t"/>
                      <a:r>
                        <a:rPr lang="en-US" sz="1050" b="0" i="0" u="none" strike="noStrike">
                          <a:latin typeface="Calibri"/>
                        </a:rPr>
                        <a:t>5</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Fabric / ACP canopy  with necessary fittings etc. completed</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15 00 000.00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5088">
                <a:tc>
                  <a:txBody>
                    <a:bodyPr/>
                    <a:lstStyle/>
                    <a:p>
                      <a:pPr algn="ctr" fontAlgn="t"/>
                      <a:r>
                        <a:rPr lang="en-US" sz="1050" b="1" i="0" u="none" strike="noStrike">
                          <a:latin typeface="Calibri"/>
                        </a:rPr>
                        <a:t>B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l" fontAlgn="t"/>
                      <a:r>
                        <a:rPr lang="en-US" sz="1050" b="1" i="0" u="none" strike="noStrike">
                          <a:latin typeface="Calibri"/>
                        </a:rPr>
                        <a:t>Residential Zone </a:t>
                      </a:r>
                      <a:br>
                        <a:rPr lang="en-US" sz="1050" b="1" i="0" u="none" strike="noStrike">
                          <a:latin typeface="Calibri"/>
                        </a:rPr>
                      </a:br>
                      <a:r>
                        <a:rPr lang="en-US" sz="1050" b="1" i="0" u="none" strike="noStrike">
                          <a:latin typeface="Calibri"/>
                        </a:rPr>
                        <a:t>(Second floor to seventh Floor)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298">
                <a:tc>
                  <a:txBody>
                    <a:bodyPr/>
                    <a:lstStyle/>
                    <a:p>
                      <a:pPr algn="ctr" fontAlgn="t"/>
                      <a:r>
                        <a:rPr lang="en-US" sz="1050" b="0" i="0" u="none" strike="noStrike">
                          <a:latin typeface="Calibri"/>
                        </a:rPr>
                        <a:t>1</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Construction of Guest house building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3348.00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12500.00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4  18 50 000.00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8529">
                <a:tc>
                  <a:txBody>
                    <a:bodyPr/>
                    <a:lstStyle/>
                    <a:p>
                      <a:pPr algn="ctr" fontAlgn="ctr"/>
                      <a:r>
                        <a:rPr lang="en-US" sz="1050" b="0"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ctr"/>
                      <a:r>
                        <a:rPr lang="en-US" sz="1050" b="1" i="0" u="none" strike="noStrike">
                          <a:latin typeface="Calibri"/>
                        </a:rPr>
                        <a:t>Total Amount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ctr"/>
                      <a:r>
                        <a:rPr lang="en-US" sz="1050" b="1" i="0" u="none" strike="noStrike">
                          <a:latin typeface="Calibri"/>
                        </a:rPr>
                        <a:t>17 17 67 900</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1479">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l" fontAlgn="t"/>
                      <a:r>
                        <a:rPr lang="en-US" sz="1050" b="1" i="0" u="none" strike="noStrike">
                          <a:latin typeface="Calibri"/>
                        </a:rPr>
                        <a:t>PHASE -  II</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5B4"/>
                    </a:solidFill>
                  </a:tcPr>
                </a:tc>
                <a:tc>
                  <a:txBody>
                    <a:bodyPr/>
                    <a:lstStyle/>
                    <a:p>
                      <a:pPr algn="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741165">
                <a:tc>
                  <a:txBody>
                    <a:bodyPr/>
                    <a:lstStyle/>
                    <a:p>
                      <a:pPr algn="ctr" fontAlgn="t"/>
                      <a:r>
                        <a:rPr lang="en-US" sz="1050" b="0" i="0" u="none" strike="noStrike">
                          <a:latin typeface="Calibri"/>
                        </a:rPr>
                        <a:t>1</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Electrical work with light fittings ,cabling, Electrical low wattage work with smoke detector, general PA system,Security &amp; surveillance system like CCTV cabling work,acess control cabling work, fire fighting work with sprinker, data networking etc complete. etc  </a:t>
                      </a:r>
                      <a:r>
                        <a:rPr lang="en-US" sz="1050" b="1" i="0" u="none" strike="noStrike">
                          <a:latin typeface="Calibri"/>
                        </a:rPr>
                        <a:t>( Lower  Ground ) </a:t>
                      </a:r>
                      <a:endParaRPr lang="en-US" sz="1050" b="0" i="0" u="none" strike="noStrike">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2915.00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3800.00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1  10 77 000.00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76246">
                <a:tc>
                  <a:txBody>
                    <a:bodyPr/>
                    <a:lstStyle/>
                    <a:p>
                      <a:pPr algn="ctr" fontAlgn="t"/>
                      <a:r>
                        <a:rPr lang="en-US" sz="1050" b="0" i="0" u="none" strike="noStrike">
                          <a:latin typeface="Calibri"/>
                        </a:rPr>
                        <a:t>2</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t"/>
                      <a:r>
                        <a:rPr lang="en-US" sz="1050" b="0" i="0" u="none" strike="noStrike">
                          <a:latin typeface="Calibri"/>
                        </a:rPr>
                        <a:t>Interior furnishing work like  false ceiling,  Inteior furniture with Veneer &amp; laminate  finish with polishing, partition, Diff. type of flooring, glass partition, glass door , glass film , sofa , chair,blinds , Paint , Artifects, planters  etc complete.</a:t>
                      </a:r>
                      <a:br>
                        <a:rPr lang="en-US" sz="1050" b="0" i="0" u="none" strike="noStrike">
                          <a:latin typeface="Calibri"/>
                        </a:rPr>
                      </a:br>
                      <a:r>
                        <a:rPr lang="en-US" sz="1050" b="1" i="0" u="none" strike="noStrike">
                          <a:latin typeface="Calibri"/>
                        </a:rPr>
                        <a:t>( Lower  Ground) </a:t>
                      </a:r>
                      <a:endParaRPr lang="en-US" sz="1050" b="0" i="0" u="none" strike="noStrike">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850.00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46 75 000.00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4928">
                <a:tc>
                  <a:txBody>
                    <a:bodyPr/>
                    <a:lstStyle/>
                    <a:p>
                      <a:pPr algn="ctr" fontAlgn="t"/>
                      <a:r>
                        <a:rPr lang="en-US" sz="1050" b="0" i="0" u="none" strike="noStrike">
                          <a:latin typeface="Calibri"/>
                        </a:rPr>
                        <a:t>3</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HVAC ( Air conditioning work )  for Double height area  , Canteen , Lecture hall , Office , Yoga hall ,Wrestling , Judo , Gym  , AV hall .</a:t>
                      </a:r>
                      <a:r>
                        <a:rPr lang="en-US" sz="1050" b="1" i="0" u="none" strike="noStrike">
                          <a:solidFill>
                            <a:srgbClr val="000000"/>
                          </a:solidFill>
                          <a:latin typeface="Calibri"/>
                        </a:rPr>
                        <a:t>( Lower  Ground) </a:t>
                      </a:r>
                      <a:endParaRPr lang="en-US" sz="1050" b="0" i="0" u="none" strike="noStrike">
                        <a:solidFill>
                          <a:srgbClr val="000000"/>
                        </a:solidFill>
                        <a:latin typeface="Calibri"/>
                      </a:endParaRP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160.00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0" i="0" u="none" strike="noStrike">
                          <a:latin typeface="Calibri"/>
                        </a:rPr>
                        <a:t>TR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54000.00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86 40 000.00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7219">
                <a:tc>
                  <a:txBody>
                    <a:bodyPr/>
                    <a:lstStyle/>
                    <a:p>
                      <a:pPr algn="ctr" fontAlgn="t"/>
                      <a:r>
                        <a:rPr lang="en-US" sz="1050" b="1" i="0" u="none" strike="noStrike">
                          <a:latin typeface="Calibri"/>
                        </a:rPr>
                        <a:t>B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l" fontAlgn="t"/>
                      <a:r>
                        <a:rPr lang="en-US" sz="1050" b="1" i="0" u="none" strike="noStrike">
                          <a:latin typeface="Calibri"/>
                        </a:rPr>
                        <a:t>Residential Zone ( Second floor to seventh Floor)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E5F1"/>
                    </a:solidFill>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9197">
                <a:tc>
                  <a:txBody>
                    <a:bodyPr/>
                    <a:lstStyle/>
                    <a:p>
                      <a:pPr algn="ctr" fontAlgn="t"/>
                      <a:r>
                        <a:rPr lang="en-US" sz="1050" b="0" i="0" u="none" strike="noStrike">
                          <a:latin typeface="Calibri"/>
                        </a:rPr>
                        <a:t>1</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Electrical work with light fittings ,cabling, Electrical low wattage work with smoke detector, general PA system,Security &amp; surveillance system like CCTV cabling work,acess control cabling work, fire fighting work with sprinker, data networking etc complete.</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3348.00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2098.20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70 24 773.60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578">
                <a:tc>
                  <a:txBody>
                    <a:bodyPr/>
                    <a:lstStyle/>
                    <a:p>
                      <a:pPr algn="ctr" fontAlgn="t"/>
                      <a:r>
                        <a:rPr lang="en-US" sz="1050" b="0" i="0" u="none" strike="noStrike">
                          <a:latin typeface="Calibri"/>
                        </a:rPr>
                        <a:t>2</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Interior furniture for Guest House Building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2400.00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Sq.mt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8500.00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2  04 00 000.00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5578">
                <a:tc>
                  <a:txBody>
                    <a:bodyPr/>
                    <a:lstStyle/>
                    <a:p>
                      <a:pPr algn="ctr" fontAlgn="t"/>
                      <a:r>
                        <a:rPr lang="en-US" sz="1050" b="0" i="0" u="none" strike="noStrike">
                          <a:latin typeface="Calibri"/>
                        </a:rPr>
                        <a:t>3</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solidFill>
                            <a:srgbClr val="000000"/>
                          </a:solidFill>
                          <a:latin typeface="Calibri"/>
                        </a:rPr>
                        <a:t>HVAC ( Air conditioning work )  for  Room area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145.00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050" b="0" i="0" u="none" strike="noStrike">
                          <a:latin typeface="Calibri"/>
                        </a:rPr>
                        <a:t>TR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35000.00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050" b="0" i="0" u="none" strike="noStrike">
                          <a:latin typeface="Calibri"/>
                        </a:rPr>
                        <a:t>  50 75 000.00</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709">
                <a:tc>
                  <a:txBody>
                    <a:bodyPr/>
                    <a:lstStyle/>
                    <a:p>
                      <a:pPr algn="ctr" fontAlgn="ctr"/>
                      <a:r>
                        <a:rPr lang="en-US" sz="1050" b="0"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ctr"/>
                      <a:r>
                        <a:rPr lang="en-US" sz="1050" b="1" i="0" u="none" strike="noStrike">
                          <a:latin typeface="Calibri"/>
                        </a:rPr>
                        <a:t>Total Amount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ctr"/>
                      <a:r>
                        <a:rPr lang="en-US" sz="1050" b="1" i="0" u="none" strike="noStrike">
                          <a:latin typeface="Calibri"/>
                        </a:rPr>
                        <a:t>5 68 91 774</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3610">
                <a:tc>
                  <a:txBody>
                    <a:bodyPr/>
                    <a:lstStyle/>
                    <a:p>
                      <a:pPr algn="ctr" fontAlgn="ctr"/>
                      <a:r>
                        <a:rPr lang="en-US" sz="1050" b="0"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7709">
                <a:tc>
                  <a:txBody>
                    <a:bodyPr/>
                    <a:lstStyle/>
                    <a:p>
                      <a:pPr algn="ctr" fontAlgn="ctr"/>
                      <a:r>
                        <a:rPr lang="en-US" sz="1050" b="0"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TOTAL AMOUNT FOR PHASE - I + PHASE II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 </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050" b="1" i="0" u="none" strike="noStrike">
                          <a:latin typeface="Calibri"/>
                        </a:rPr>
                        <a:t>22 86 59 674</a:t>
                      </a:r>
                    </a:p>
                  </a:txBody>
                  <a:tcPr marL="3373" marR="3373" marT="337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3120">
                <a:tc>
                  <a:txBody>
                    <a:bodyPr/>
                    <a:lstStyle/>
                    <a:p>
                      <a:pPr algn="l"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GST 18%</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1  02 40 519.25</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348">
                <a:tc>
                  <a:txBody>
                    <a:bodyPr/>
                    <a:lstStyle/>
                    <a:p>
                      <a:pPr algn="l" fontAlgn="t"/>
                      <a:r>
                        <a:rPr lang="en-US" sz="1050" b="1" i="0" u="none" strike="noStrike">
                          <a:latin typeface="Calibri"/>
                        </a:rPr>
                        <a:t> </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r" fontAlgn="t"/>
                      <a:r>
                        <a:rPr lang="en-US" sz="1050" b="1" i="0" u="none" strike="noStrike">
                          <a:latin typeface="Calibri"/>
                        </a:rPr>
                        <a:t>Total amount with GST</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r" fontAlgn="t"/>
                      <a:r>
                        <a:rPr lang="en-US" sz="1050" b="1" i="0" u="none" strike="noStrike">
                          <a:latin typeface="Calibri"/>
                        </a:rPr>
                        <a:t>29  57 91 966.45</a:t>
                      </a:r>
                    </a:p>
                  </a:txBody>
                  <a:tcPr marL="3373" marR="3373" marT="337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4759">
                <a:tc gridSpan="6">
                  <a:txBody>
                    <a:bodyPr/>
                    <a:lstStyle/>
                    <a:p>
                      <a:pPr algn="l" fontAlgn="ctr"/>
                      <a:r>
                        <a:rPr lang="en-US" sz="1050" b="0" i="0" u="none" strike="noStrike" dirty="0">
                          <a:latin typeface="Calibri"/>
                        </a:rPr>
                        <a:t>Note: This is only budgetary estimate, the total amount may vary as per detail drawings and specifications.</a:t>
                      </a:r>
                    </a:p>
                  </a:txBody>
                  <a:tcPr marL="3373" marR="3373" marT="3373" marB="0" anchor="ctr">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72160" y="2226824"/>
            <a:ext cx="4800600" cy="5078301"/>
          </a:xfrm>
          <a:prstGeom prst="rect">
            <a:avLst/>
          </a:prstGeom>
          <a:noFill/>
        </p:spPr>
        <p:txBody>
          <a:bodyPr wrap="square" lIns="91428" tIns="45714" rIns="91428" bIns="45714" rtlCol="0">
            <a:spAutoFit/>
          </a:bodyPr>
          <a:lstStyle/>
          <a:p>
            <a:pPr marL="342859" indent="-342859" algn="ctr"/>
            <a:r>
              <a:rPr lang="en-US" sz="2000" dirty="0">
                <a:cs typeface="Arial" pitchFamily="34" charset="0"/>
              </a:rPr>
              <a:t>Project </a:t>
            </a:r>
            <a:r>
              <a:rPr lang="en-US" sz="2000" dirty="0" smtClean="0">
                <a:cs typeface="Arial" pitchFamily="34" charset="0"/>
              </a:rPr>
              <a:t>Introduction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Project Requirements</a:t>
            </a:r>
          </a:p>
          <a:p>
            <a:pPr marL="342859" indent="-342859" algn="ctr"/>
            <a:endParaRPr lang="en-US" sz="2000" dirty="0">
              <a:cs typeface="Arial" pitchFamily="34" charset="0"/>
            </a:endParaRPr>
          </a:p>
          <a:p>
            <a:pPr marL="342859" indent="-342859" algn="ctr"/>
            <a:r>
              <a:rPr lang="en-US" sz="2000" dirty="0" smtClean="0">
                <a:cs typeface="Arial" pitchFamily="34" charset="0"/>
              </a:rPr>
              <a:t>Development Controls / Bylaws References</a:t>
            </a:r>
          </a:p>
          <a:p>
            <a:pPr marL="342859" indent="-342859" algn="ctr">
              <a:buFont typeface="+mj-lt"/>
              <a:buAutoNum type="arabicPeriod"/>
            </a:pPr>
            <a:endParaRPr lang="en-US" sz="2000" dirty="0">
              <a:cs typeface="Arial" pitchFamily="34" charset="0"/>
            </a:endParaRPr>
          </a:p>
          <a:p>
            <a:pPr marL="342859" indent="-342859" algn="ctr"/>
            <a:r>
              <a:rPr lang="en-US" sz="2400" b="1" dirty="0" smtClean="0">
                <a:cs typeface="Arial" pitchFamily="34" charset="0"/>
              </a:rPr>
              <a:t>Site introduction</a:t>
            </a:r>
            <a:endParaRPr lang="en-US" sz="2400" b="1" dirty="0">
              <a:cs typeface="Arial" pitchFamily="34" charset="0"/>
            </a:endParaRPr>
          </a:p>
          <a:p>
            <a:pPr marL="342859" indent="-342859" algn="ctr"/>
            <a:endParaRPr lang="en-US" sz="2000" dirty="0">
              <a:cs typeface="Arial" pitchFamily="34" charset="0"/>
            </a:endParaRPr>
          </a:p>
          <a:p>
            <a:pPr marL="342859" indent="-342859" algn="ctr"/>
            <a:r>
              <a:rPr lang="en-US" sz="2000" dirty="0" smtClean="0">
                <a:cs typeface="Arial" pitchFamily="34" charset="0"/>
              </a:rPr>
              <a:t>Conceptual Design</a:t>
            </a:r>
          </a:p>
          <a:p>
            <a:pPr marL="342859" indent="-342859" algn="ctr">
              <a:buFont typeface="+mj-lt"/>
              <a:buAutoNum type="arabicPeriod"/>
            </a:pPr>
            <a:endParaRPr lang="en-US" sz="2000" dirty="0">
              <a:cs typeface="Arial" pitchFamily="34" charset="0"/>
            </a:endParaRPr>
          </a:p>
          <a:p>
            <a:pPr marL="342859" indent="-342859" algn="ctr"/>
            <a:r>
              <a:rPr lang="en-US" sz="2000" dirty="0" smtClean="0">
                <a:cs typeface="Arial" pitchFamily="34" charset="0"/>
              </a:rPr>
              <a:t>Sustainable Approach</a:t>
            </a:r>
          </a:p>
          <a:p>
            <a:pPr marL="342859" indent="-342859" algn="ctr">
              <a:buFont typeface="+mj-lt"/>
              <a:buAutoNum type="arabicPeriod"/>
            </a:pPr>
            <a:endParaRPr lang="en-US" sz="2000" dirty="0">
              <a:cs typeface="Arial" pitchFamily="34" charset="0"/>
            </a:endParaRPr>
          </a:p>
          <a:p>
            <a:pPr marL="342859" indent="-342859" algn="ctr"/>
            <a:r>
              <a:rPr lang="en-US" sz="2000" dirty="0">
                <a:cs typeface="Arial" pitchFamily="34" charset="0"/>
              </a:rPr>
              <a:t>A</a:t>
            </a:r>
            <a:r>
              <a:rPr lang="en-US" sz="2000" dirty="0" smtClean="0">
                <a:cs typeface="Arial" pitchFamily="34" charset="0"/>
              </a:rPr>
              <a:t>pproach and methodology</a:t>
            </a:r>
          </a:p>
          <a:p>
            <a:pPr marL="342859" indent="-342859" algn="ctr"/>
            <a:endParaRPr lang="en-US" sz="2000" dirty="0" smtClean="0">
              <a:cs typeface="Arial" pitchFamily="34" charset="0"/>
            </a:endParaRPr>
          </a:p>
          <a:p>
            <a:pPr marL="342859" indent="-342859" algn="ctr"/>
            <a:r>
              <a:rPr lang="en-US" sz="2000" dirty="0" smtClean="0">
                <a:cs typeface="Arial" pitchFamily="34" charset="0"/>
              </a:rPr>
              <a:t> Budgetary Estimate  </a:t>
            </a:r>
          </a:p>
          <a:p>
            <a:pPr marL="342859" indent="-342859" algn="ctr"/>
            <a:endParaRPr lang="en-US" sz="2000" dirty="0" smtClean="0">
              <a:cs typeface="Arial"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68582" y="8011179"/>
            <a:ext cx="5464439" cy="523221"/>
          </a:xfrm>
          <a:prstGeom prst="rect">
            <a:avLst/>
          </a:prstGeom>
          <a:noFill/>
        </p:spPr>
        <p:txBody>
          <a:bodyPr wrap="square" lIns="91428" tIns="45714" rIns="91428" bIns="45714" rtlCol="0">
            <a:spAutoFit/>
          </a:bodyPr>
          <a:lstStyle/>
          <a:p>
            <a:pPr marL="342859" indent="-342859" algn="ctr"/>
            <a:r>
              <a:rPr lang="en-US" sz="2800" dirty="0" smtClean="0">
                <a:cs typeface="Arial" pitchFamily="34" charset="0"/>
              </a:rPr>
              <a:t>Thank you</a:t>
            </a:r>
          </a:p>
        </p:txBody>
      </p:sp>
      <p:pic>
        <p:nvPicPr>
          <p:cNvPr id="5" name="Picture 4" descr="C:\Users\mshah.MSA\Desktop\GNLU Sports Complex\JPG Images\Cover Page.jpg"/>
          <p:cNvPicPr>
            <a:picLocks noChangeAspect="1" noChangeArrowheads="1"/>
          </p:cNvPicPr>
          <p:nvPr/>
        </p:nvPicPr>
        <p:blipFill>
          <a:blip r:embed="rId2" cstate="print">
            <a:lum bright="10000"/>
          </a:blip>
          <a:srcRect/>
          <a:stretch>
            <a:fillRect/>
          </a:stretch>
        </p:blipFill>
        <p:spPr bwMode="auto">
          <a:xfrm>
            <a:off x="-50275" y="1613010"/>
            <a:ext cx="12899315" cy="6375181"/>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3026</TotalTime>
  <Words>5609</Words>
  <Application>Microsoft Office PowerPoint</Application>
  <PresentationFormat>A3 Paper (297x420 mm)</PresentationFormat>
  <Paragraphs>1879</Paragraphs>
  <Slides>90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2" baseType="lpstr">
      <vt:lpstr>Office Theme</vt:lpstr>
      <vt:lpstr>Acrobat Document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dsoni</dc:creator>
  <cp:lastModifiedBy>dsoni</cp:lastModifiedBy>
  <cp:revision>358</cp:revision>
  <dcterms:created xsi:type="dcterms:W3CDTF">2019-05-15T05:34:27Z</dcterms:created>
  <dcterms:modified xsi:type="dcterms:W3CDTF">2019-08-19T13:06:09Z</dcterms:modified>
</cp:coreProperties>
</file>